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105" r:id="rId1"/>
  </p:sldMasterIdLst>
  <p:notesMasterIdLst>
    <p:notesMasterId r:id="rId71"/>
  </p:notesMasterIdLst>
  <p:handoutMasterIdLst>
    <p:handoutMasterId r:id="rId72"/>
  </p:handoutMasterIdLst>
  <p:sldIdLst>
    <p:sldId id="288" r:id="rId2"/>
    <p:sldId id="679" r:id="rId3"/>
    <p:sldId id="676" r:id="rId4"/>
    <p:sldId id="677" r:id="rId5"/>
    <p:sldId id="678" r:id="rId6"/>
    <p:sldId id="605" r:id="rId7"/>
    <p:sldId id="606" r:id="rId8"/>
    <p:sldId id="732" r:id="rId9"/>
    <p:sldId id="610" r:id="rId10"/>
    <p:sldId id="611" r:id="rId11"/>
    <p:sldId id="612" r:id="rId12"/>
    <p:sldId id="631" r:id="rId13"/>
    <p:sldId id="632" r:id="rId14"/>
    <p:sldId id="672" r:id="rId15"/>
    <p:sldId id="673" r:id="rId16"/>
    <p:sldId id="674" r:id="rId17"/>
    <p:sldId id="675" r:id="rId18"/>
    <p:sldId id="614" r:id="rId19"/>
    <p:sldId id="613" r:id="rId20"/>
    <p:sldId id="633" r:id="rId21"/>
    <p:sldId id="615" r:id="rId22"/>
    <p:sldId id="680" r:id="rId23"/>
    <p:sldId id="681" r:id="rId24"/>
    <p:sldId id="683" r:id="rId25"/>
    <p:sldId id="684" r:id="rId26"/>
    <p:sldId id="685" r:id="rId27"/>
    <p:sldId id="686" r:id="rId28"/>
    <p:sldId id="687" r:id="rId29"/>
    <p:sldId id="730" r:id="rId30"/>
    <p:sldId id="688" r:id="rId31"/>
    <p:sldId id="689" r:id="rId32"/>
    <p:sldId id="690" r:id="rId33"/>
    <p:sldId id="691" r:id="rId34"/>
    <p:sldId id="692" r:id="rId35"/>
    <p:sldId id="693" r:id="rId36"/>
    <p:sldId id="694" r:id="rId37"/>
    <p:sldId id="695" r:id="rId38"/>
    <p:sldId id="696" r:id="rId39"/>
    <p:sldId id="697" r:id="rId40"/>
    <p:sldId id="698" r:id="rId41"/>
    <p:sldId id="699" r:id="rId42"/>
    <p:sldId id="700" r:id="rId43"/>
    <p:sldId id="701" r:id="rId44"/>
    <p:sldId id="717" r:id="rId45"/>
    <p:sldId id="703" r:id="rId46"/>
    <p:sldId id="704" r:id="rId47"/>
    <p:sldId id="705" r:id="rId48"/>
    <p:sldId id="706" r:id="rId49"/>
    <p:sldId id="707" r:id="rId50"/>
    <p:sldId id="718" r:id="rId51"/>
    <p:sldId id="719" r:id="rId52"/>
    <p:sldId id="720" r:id="rId53"/>
    <p:sldId id="721" r:id="rId54"/>
    <p:sldId id="722" r:id="rId55"/>
    <p:sldId id="723" r:id="rId56"/>
    <p:sldId id="724" r:id="rId57"/>
    <p:sldId id="725" r:id="rId58"/>
    <p:sldId id="726" r:id="rId59"/>
    <p:sldId id="727" r:id="rId60"/>
    <p:sldId id="729" r:id="rId61"/>
    <p:sldId id="728" r:id="rId62"/>
    <p:sldId id="708" r:id="rId63"/>
    <p:sldId id="709" r:id="rId64"/>
    <p:sldId id="712" r:id="rId65"/>
    <p:sldId id="713" r:id="rId66"/>
    <p:sldId id="714" r:id="rId67"/>
    <p:sldId id="715" r:id="rId68"/>
    <p:sldId id="716" r:id="rId69"/>
    <p:sldId id="731" r:id="rId7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22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28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33" autoAdjust="0"/>
    <p:restoredTop sz="94573" autoAdjust="0"/>
  </p:normalViewPr>
  <p:slideViewPr>
    <p:cSldViewPr snapToGrid="0">
      <p:cViewPr varScale="1">
        <p:scale>
          <a:sx n="119" d="100"/>
          <a:sy n="119" d="100"/>
        </p:scale>
        <p:origin x="1158" y="108"/>
      </p:cViewPr>
      <p:guideLst>
        <p:guide orient="horz" pos="2222"/>
        <p:guide pos="2880"/>
        <p:guide pos="2868"/>
      </p:guideLst>
    </p:cSldViewPr>
  </p:slideViewPr>
  <p:outlineViewPr>
    <p:cViewPr>
      <p:scale>
        <a:sx n="33" d="100"/>
        <a:sy n="33" d="100"/>
      </p:scale>
      <p:origin x="0" y="130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95" d="100"/>
          <a:sy n="95" d="100"/>
        </p:scale>
        <p:origin x="-405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b="1"/>
              <a:t>제목</a:t>
            </a:r>
          </a:p>
          <a:p>
            <a:pPr eaLnBrk="1" hangingPunct="1"/>
            <a:endParaRPr lang="ko-KR" altLang="en-US"/>
          </a:p>
        </p:txBody>
      </p:sp>
      <p:sp>
        <p:nvSpPr>
          <p:cNvPr id="972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A9CD229-E015-41A6-82DB-0BA46A5E16F3}" type="slidenum">
              <a:rPr lang="de-DE" altLang="ko-KR" smtClean="0"/>
              <a:pPr/>
              <a:t>1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1354015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5988" y="744538"/>
            <a:ext cx="4960937" cy="3721100"/>
          </a:xfrm>
          <a:ln/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13288"/>
            <a:ext cx="5432425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/>
          <a:lstStyle/>
          <a:p>
            <a:pPr eaLnBrk="1" hangingPunct="1"/>
            <a:endParaRPr lang="ko-KR" altLang="en-US"/>
          </a:p>
        </p:txBody>
      </p:sp>
      <p:sp>
        <p:nvSpPr>
          <p:cNvPr id="87044" name="Slide Number Placeholder 3"/>
          <p:cNvSpPr txBox="1">
            <a:spLocks noGrp="1"/>
          </p:cNvSpPr>
          <p:nvPr/>
        </p:nvSpPr>
        <p:spPr bwMode="auto">
          <a:xfrm>
            <a:off x="3846513" y="9423400"/>
            <a:ext cx="29432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/>
            <a:fld id="{787E5ECD-2492-4C98-896F-9DEED3B9AF11}" type="slidenum">
              <a:rPr lang="en-US" altLang="zh-CN" sz="1200">
                <a:ea typeface="SimSun" panose="02010600030101010101" pitchFamily="2" charset="-122"/>
              </a:rPr>
              <a:pPr algn="r" eaLnBrk="1" hangingPunct="1"/>
              <a:t>3</a:t>
            </a:fld>
            <a:endParaRPr lang="en-US" altLang="zh-CN" sz="120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8675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5988" y="744538"/>
            <a:ext cx="4960937" cy="3721100"/>
          </a:xfrm>
          <a:ln/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13288"/>
            <a:ext cx="5432425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/>
          <a:lstStyle/>
          <a:p>
            <a:pPr eaLnBrk="1" hangingPunct="1"/>
            <a:endParaRPr lang="ko-KR" altLang="en-US"/>
          </a:p>
        </p:txBody>
      </p:sp>
      <p:sp>
        <p:nvSpPr>
          <p:cNvPr id="89092" name="Slide Number Placeholder 3"/>
          <p:cNvSpPr txBox="1">
            <a:spLocks noGrp="1"/>
          </p:cNvSpPr>
          <p:nvPr/>
        </p:nvSpPr>
        <p:spPr bwMode="auto">
          <a:xfrm>
            <a:off x="3846513" y="9423400"/>
            <a:ext cx="29432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/>
            <a:fld id="{75EA2C12-0C37-4441-AADB-B3D79AADB6DD}" type="slidenum">
              <a:rPr lang="en-US" altLang="zh-CN" sz="1200">
                <a:ea typeface="SimSun" panose="02010600030101010101" pitchFamily="2" charset="-122"/>
              </a:rPr>
              <a:pPr algn="r" eaLnBrk="1" hangingPunct="1"/>
              <a:t>4</a:t>
            </a:fld>
            <a:endParaRPr lang="en-US" altLang="zh-CN" sz="120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2646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5988" y="744538"/>
            <a:ext cx="4960937" cy="3721100"/>
          </a:xfrm>
          <a:ln/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13288"/>
            <a:ext cx="5432425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/>
          <a:lstStyle/>
          <a:p>
            <a:pPr eaLnBrk="1" hangingPunct="1"/>
            <a:endParaRPr lang="ko-KR" altLang="en-US"/>
          </a:p>
        </p:txBody>
      </p:sp>
      <p:sp>
        <p:nvSpPr>
          <p:cNvPr id="93188" name="Slide Number Placeholder 3"/>
          <p:cNvSpPr txBox="1">
            <a:spLocks noGrp="1"/>
          </p:cNvSpPr>
          <p:nvPr/>
        </p:nvSpPr>
        <p:spPr bwMode="auto">
          <a:xfrm>
            <a:off x="3846513" y="9423400"/>
            <a:ext cx="29432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/>
            <a:fld id="{141A36B2-3180-478A-9DEF-7142338FAA4A}" type="slidenum">
              <a:rPr lang="en-US" altLang="zh-CN" sz="1200">
                <a:ea typeface="SimSun" panose="02010600030101010101" pitchFamily="2" charset="-122"/>
              </a:rPr>
              <a:pPr algn="r" eaLnBrk="1" hangingPunct="1"/>
              <a:t>5</a:t>
            </a:fld>
            <a:endParaRPr lang="en-US" altLang="zh-CN" sz="120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5842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63FD0-4686-498B-824A-96EFA1CC06F6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5E05D-5C64-4358-9EF8-50E2A6FC3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061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63FD0-4686-498B-824A-96EFA1CC06F6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5E05D-5C64-4358-9EF8-50E2A6FC3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44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63FD0-4686-498B-824A-96EFA1CC06F6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5E05D-5C64-4358-9EF8-50E2A6FC3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0194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제목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29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06292" y="901031"/>
            <a:ext cx="7485063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>
              <a:lnSpc>
                <a:spcPct val="110000"/>
              </a:lnSpc>
              <a:defRPr sz="3200" b="0">
                <a:latin typeface="HY견고딕" pitchFamily="18" charset="-127"/>
                <a:ea typeface="HY견고딕" pitchFamily="18" charset="-127"/>
              </a:defRPr>
            </a:lvl1pPr>
          </a:lstStyle>
          <a:p>
            <a:pPr lvl="0"/>
            <a:r>
              <a:rPr lang="ko-KR" altLang="en-US" noProof="0" dirty="0"/>
              <a:t>마스터 제목 스타일 편집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363086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91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rgbClr val="592A03"/>
          </a:solidFill>
        </p:grpSpPr>
        <p:grpSp>
          <p:nvGrpSpPr>
            <p:cNvPr id="6" name="Group 192"/>
            <p:cNvGrpSpPr>
              <a:grpSpLocks/>
            </p:cNvGrpSpPr>
            <p:nvPr/>
          </p:nvGrpSpPr>
          <p:grpSpPr bwMode="auto">
            <a:xfrm>
              <a:off x="192" y="446"/>
              <a:ext cx="5513" cy="78"/>
              <a:chOff x="192" y="446"/>
              <a:chExt cx="5513" cy="78"/>
            </a:xfrm>
            <a:grpFill/>
          </p:grpSpPr>
          <p:sp>
            <p:nvSpPr>
              <p:cNvPr id="8" name="Rectangle 193"/>
              <p:cNvSpPr>
                <a:spLocks noChangeArrowheads="1"/>
              </p:cNvSpPr>
              <p:nvPr/>
            </p:nvSpPr>
            <p:spPr bwMode="gray">
              <a:xfrm>
                <a:off x="192" y="446"/>
                <a:ext cx="1488" cy="78"/>
              </a:xfrm>
              <a:prstGeom prst="rect">
                <a:avLst/>
              </a:prstGeom>
              <a:solidFill>
                <a:srgbClr val="6B3305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800">
                  <a:solidFill>
                    <a:srgbClr val="000000"/>
                  </a:solidFill>
                  <a:ea typeface="굴림" charset="-127"/>
                  <a:cs typeface="+mn-cs"/>
                </a:endParaRPr>
              </a:p>
            </p:txBody>
          </p:sp>
          <p:sp>
            <p:nvSpPr>
              <p:cNvPr id="9" name="Line 194"/>
              <p:cNvSpPr>
                <a:spLocks noChangeShapeType="1"/>
              </p:cNvSpPr>
              <p:nvPr/>
            </p:nvSpPr>
            <p:spPr bwMode="gray">
              <a:xfrm>
                <a:off x="192" y="519"/>
                <a:ext cx="5513" cy="0"/>
              </a:xfrm>
              <a:prstGeom prst="line">
                <a:avLst/>
              </a:prstGeom>
              <a:grpFill/>
              <a:ln w="19050">
                <a:solidFill>
                  <a:srgbClr val="660033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80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pic>
          <p:nvPicPr>
            <p:cNvPr id="7" name="Picture 195" descr="Untitled-4 copy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gray">
            <a:xfrm>
              <a:off x="300" y="451"/>
              <a:ext cx="72" cy="7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0"/>
          </p:nvPr>
        </p:nvSpPr>
        <p:spPr>
          <a:xfrm>
            <a:off x="4613275" y="1514475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186505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">
    <p:bg>
      <p:bgPr>
        <a:gradFill>
          <a:gsLst>
            <a:gs pos="0">
              <a:schemeClr val="accent1">
                <a:lumMod val="10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 </a:t>
            </a:r>
            <a:r>
              <a:rPr lang="en-US" altLang="ko-KR" sz="2800" i="1"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check</a:t>
            </a:r>
            <a:endParaRPr lang="ko-KR" altLang="en-US" sz="2800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5" name="Group 191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rgbClr val="592A03"/>
          </a:solidFill>
        </p:grpSpPr>
        <p:grpSp>
          <p:nvGrpSpPr>
            <p:cNvPr id="6" name="Group 192"/>
            <p:cNvGrpSpPr>
              <a:grpSpLocks/>
            </p:cNvGrpSpPr>
            <p:nvPr/>
          </p:nvGrpSpPr>
          <p:grpSpPr bwMode="auto">
            <a:xfrm>
              <a:off x="192" y="446"/>
              <a:ext cx="5513" cy="78"/>
              <a:chOff x="192" y="446"/>
              <a:chExt cx="5513" cy="78"/>
            </a:xfrm>
            <a:grpFill/>
          </p:grpSpPr>
          <p:sp>
            <p:nvSpPr>
              <p:cNvPr id="8" name="Rectangle 193"/>
              <p:cNvSpPr>
                <a:spLocks noChangeArrowheads="1"/>
              </p:cNvSpPr>
              <p:nvPr/>
            </p:nvSpPr>
            <p:spPr bwMode="gray">
              <a:xfrm>
                <a:off x="192" y="446"/>
                <a:ext cx="1488" cy="78"/>
              </a:xfrm>
              <a:prstGeom prst="rect">
                <a:avLst/>
              </a:prstGeom>
              <a:solidFill>
                <a:srgbClr val="6B3305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800">
                  <a:solidFill>
                    <a:srgbClr val="000000"/>
                  </a:solidFill>
                  <a:ea typeface="굴림" charset="-127"/>
                  <a:cs typeface="+mn-cs"/>
                </a:endParaRPr>
              </a:p>
            </p:txBody>
          </p:sp>
          <p:sp>
            <p:nvSpPr>
              <p:cNvPr id="9" name="Line 194"/>
              <p:cNvSpPr>
                <a:spLocks noChangeShapeType="1"/>
              </p:cNvSpPr>
              <p:nvPr/>
            </p:nvSpPr>
            <p:spPr bwMode="gray">
              <a:xfrm>
                <a:off x="192" y="519"/>
                <a:ext cx="5513" cy="0"/>
              </a:xfrm>
              <a:prstGeom prst="line">
                <a:avLst/>
              </a:prstGeom>
              <a:grpFill/>
              <a:ln w="19050">
                <a:solidFill>
                  <a:srgbClr val="660033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80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pic>
          <p:nvPicPr>
            <p:cNvPr id="7" name="Picture 195" descr="Untitled-4 copy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gray">
            <a:xfrm>
              <a:off x="300" y="451"/>
              <a:ext cx="72" cy="7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정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HY견고딕" pitchFamily="18" charset="-127"/>
                <a:ea typeface="HY견고딕" pitchFamily="18" charset="-127"/>
              </a:rPr>
              <a:t>핵심정리</a:t>
            </a:r>
          </a:p>
        </p:txBody>
      </p:sp>
      <p:grpSp>
        <p:nvGrpSpPr>
          <p:cNvPr id="6" name="Group 191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rgbClr val="592A03"/>
          </a:solidFill>
        </p:grpSpPr>
        <p:grpSp>
          <p:nvGrpSpPr>
            <p:cNvPr id="7" name="Group 192"/>
            <p:cNvGrpSpPr>
              <a:grpSpLocks/>
            </p:cNvGrpSpPr>
            <p:nvPr/>
          </p:nvGrpSpPr>
          <p:grpSpPr bwMode="auto">
            <a:xfrm>
              <a:off x="192" y="446"/>
              <a:ext cx="5513" cy="78"/>
              <a:chOff x="192" y="446"/>
              <a:chExt cx="5513" cy="78"/>
            </a:xfrm>
            <a:grpFill/>
          </p:grpSpPr>
          <p:sp>
            <p:nvSpPr>
              <p:cNvPr id="9" name="Rectangle 193"/>
              <p:cNvSpPr>
                <a:spLocks noChangeArrowheads="1"/>
              </p:cNvSpPr>
              <p:nvPr/>
            </p:nvSpPr>
            <p:spPr bwMode="gray">
              <a:xfrm>
                <a:off x="192" y="446"/>
                <a:ext cx="1488" cy="78"/>
              </a:xfrm>
              <a:prstGeom prst="rect">
                <a:avLst/>
              </a:prstGeom>
              <a:solidFill>
                <a:srgbClr val="6B3305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800">
                  <a:solidFill>
                    <a:srgbClr val="000000"/>
                  </a:solidFill>
                  <a:ea typeface="굴림" charset="-127"/>
                  <a:cs typeface="+mn-cs"/>
                </a:endParaRPr>
              </a:p>
            </p:txBody>
          </p:sp>
          <p:sp>
            <p:nvSpPr>
              <p:cNvPr id="10" name="Line 194"/>
              <p:cNvSpPr>
                <a:spLocks noChangeShapeType="1"/>
              </p:cNvSpPr>
              <p:nvPr/>
            </p:nvSpPr>
            <p:spPr bwMode="gray">
              <a:xfrm>
                <a:off x="192" y="519"/>
                <a:ext cx="5513" cy="0"/>
              </a:xfrm>
              <a:prstGeom prst="line">
                <a:avLst/>
              </a:prstGeom>
              <a:grpFill/>
              <a:ln w="19050">
                <a:solidFill>
                  <a:srgbClr val="660033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80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pic>
          <p:nvPicPr>
            <p:cNvPr id="8" name="Picture 195" descr="Untitled-4 copy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gray">
            <a:xfrm>
              <a:off x="300" y="451"/>
              <a:ext cx="72" cy="7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63FD0-4686-498B-824A-96EFA1CC06F6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5E05D-5C64-4358-9EF8-50E2A6FC3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264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63FD0-4686-498B-824A-96EFA1CC06F6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5E05D-5C64-4358-9EF8-50E2A6FC3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71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63FD0-4686-498B-824A-96EFA1CC06F6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5E05D-5C64-4358-9EF8-50E2A6FC3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664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63FD0-4686-498B-824A-96EFA1CC06F6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5E05D-5C64-4358-9EF8-50E2A6FC3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479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63FD0-4686-498B-824A-96EFA1CC06F6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5E05D-5C64-4358-9EF8-50E2A6FC3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901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63FD0-4686-498B-824A-96EFA1CC06F6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5E05D-5C64-4358-9EF8-50E2A6FC3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299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63FD0-4686-498B-824A-96EFA1CC06F6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5E05D-5C64-4358-9EF8-50E2A6FC3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307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63FD0-4686-498B-824A-96EFA1CC06F6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5E05D-5C64-4358-9EF8-50E2A6FC3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814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763FD0-4686-498B-824A-96EFA1CC06F6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5E05D-5C64-4358-9EF8-50E2A6FC3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939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6" r:id="rId1"/>
    <p:sldLayoutId id="2147484107" r:id="rId2"/>
    <p:sldLayoutId id="2147484108" r:id="rId3"/>
    <p:sldLayoutId id="2147484109" r:id="rId4"/>
    <p:sldLayoutId id="2147484110" r:id="rId5"/>
    <p:sldLayoutId id="2147484111" r:id="rId6"/>
    <p:sldLayoutId id="2147484112" r:id="rId7"/>
    <p:sldLayoutId id="2147484113" r:id="rId8"/>
    <p:sldLayoutId id="2147484114" r:id="rId9"/>
    <p:sldLayoutId id="2147484115" r:id="rId10"/>
    <p:sldLayoutId id="2147484116" r:id="rId11"/>
    <p:sldLayoutId id="2147484117" r:id="rId12"/>
    <p:sldLayoutId id="2147484086" r:id="rId13"/>
    <p:sldLayoutId id="2147484083" r:id="rId14"/>
    <p:sldLayoutId id="2147484084" r:id="rId15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www.oracle.com/technetwork/java/javase/downloads/jdk8-downloads-2133151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developer.android.com/studio/archive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2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3"/>
          <p:cNvSpPr>
            <a:spLocks noGrp="1"/>
          </p:cNvSpPr>
          <p:nvPr>
            <p:ph type="ctr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eaLnBrk="1" hangingPunct="1"/>
            <a:r>
              <a:rPr lang="ko-KR" altLang="en-US" sz="4000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개요와</a:t>
            </a:r>
            <a:br>
              <a:rPr lang="en-US" altLang="ko-KR" sz="4000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4000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</a:t>
            </a:r>
            <a:br>
              <a:rPr lang="en-US" altLang="ko-KR" sz="4000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4000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개발환경 구축</a:t>
            </a:r>
            <a:endParaRPr lang="ko-KR" altLang="en-US" sz="1800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안드로이드의 특징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5275" y="1489074"/>
            <a:ext cx="8524875" cy="4805847"/>
          </a:xfrm>
        </p:spPr>
        <p:txBody>
          <a:bodyPr>
            <a:normAutofit/>
          </a:bodyPr>
          <a:lstStyle/>
          <a:p>
            <a:pPr marL="539750" lvl="1" indent="-342900">
              <a:buFont typeface="Wingdings" pitchFamily="2" charset="2"/>
              <a:buChar char="ü"/>
            </a:pPr>
            <a:r>
              <a:rPr lang="ko-KR" altLang="en-US" sz="2100" b="1" dirty="0">
                <a:latin typeface="맑은 고딕" pitchFamily="50" charset="-127"/>
                <a:ea typeface="맑은 고딕" pitchFamily="50" charset="-127"/>
              </a:rPr>
              <a:t>안드로이드의 핵심 커널</a:t>
            </a:r>
            <a:r>
              <a:rPr lang="en-US" altLang="ko-KR" sz="2100" b="1" dirty="0">
                <a:latin typeface="맑은 고딕" pitchFamily="50" charset="-127"/>
                <a:ea typeface="맑은 고딕" pitchFamily="50" charset="-127"/>
              </a:rPr>
              <a:t>(Kernel)</a:t>
            </a:r>
            <a:r>
              <a:rPr lang="ko-KR" altLang="en-US" sz="2100" b="1" dirty="0">
                <a:latin typeface="맑은 고딕" pitchFamily="50" charset="-127"/>
                <a:ea typeface="맑은 고딕" pitchFamily="50" charset="-127"/>
              </a:rPr>
              <a:t>은 </a:t>
            </a:r>
            <a:r>
              <a:rPr lang="ko-KR" altLang="en-US" sz="2100" b="1" dirty="0" err="1">
                <a:latin typeface="맑은 고딕" pitchFamily="50" charset="-127"/>
                <a:ea typeface="맑은 고딕" pitchFamily="50" charset="-127"/>
              </a:rPr>
              <a:t>리눅스</a:t>
            </a:r>
            <a:r>
              <a:rPr lang="en-US" altLang="ko-KR" sz="2100" b="1" dirty="0">
                <a:latin typeface="맑은 고딕" pitchFamily="50" charset="-127"/>
                <a:ea typeface="맑은 고딕" pitchFamily="50" charset="-127"/>
              </a:rPr>
              <a:t>(Linux)</a:t>
            </a:r>
            <a:r>
              <a:rPr lang="ko-KR" altLang="en-US" sz="2100" b="1" dirty="0">
                <a:latin typeface="맑은 고딕" pitchFamily="50" charset="-127"/>
                <a:ea typeface="맑은 고딕" pitchFamily="50" charset="-127"/>
              </a:rPr>
              <a:t>로 구성</a:t>
            </a:r>
            <a:endParaRPr lang="en-US" altLang="ko-KR" sz="2100" b="1" dirty="0">
              <a:latin typeface="맑은 고딕" pitchFamily="50" charset="-127"/>
              <a:ea typeface="맑은 고딕" pitchFamily="50" charset="-127"/>
            </a:endParaRPr>
          </a:p>
          <a:p>
            <a:pPr marL="539750" lvl="1" indent="-342900">
              <a:buFont typeface="Wingdings" pitchFamily="2" charset="2"/>
              <a:buChar char="ü"/>
            </a:pPr>
            <a:endParaRPr lang="en-US" altLang="ko-KR" sz="2100" b="1" dirty="0">
              <a:latin typeface="맑은 고딕" pitchFamily="50" charset="-127"/>
              <a:ea typeface="맑은 고딕" pitchFamily="50" charset="-127"/>
            </a:endParaRPr>
          </a:p>
          <a:p>
            <a:pPr marL="539750" lvl="1" indent="-342900">
              <a:buFont typeface="Wingdings" pitchFamily="2" charset="2"/>
              <a:buChar char="ü"/>
            </a:pPr>
            <a:r>
              <a:rPr lang="ko-KR" altLang="en-US" sz="2100" b="1" dirty="0">
                <a:latin typeface="맑은 고딕" pitchFamily="50" charset="-127"/>
                <a:ea typeface="맑은 고딕" pitchFamily="50" charset="-127"/>
              </a:rPr>
              <a:t>안드로이드 애플리케이션 개발 언어는 </a:t>
            </a:r>
            <a:r>
              <a:rPr lang="en-US" altLang="ko-KR" sz="2100" b="1" dirty="0">
                <a:latin typeface="맑은 고딕" pitchFamily="50" charset="-127"/>
                <a:ea typeface="맑은 고딕" pitchFamily="50" charset="-127"/>
              </a:rPr>
              <a:t>Java</a:t>
            </a:r>
            <a:r>
              <a:rPr lang="ko-KR" altLang="en-US" sz="2100" b="1" dirty="0">
                <a:latin typeface="맑은 고딕" pitchFamily="50" charset="-127"/>
                <a:ea typeface="맑은 고딕" pitchFamily="50" charset="-127"/>
              </a:rPr>
              <a:t>를 사용</a:t>
            </a:r>
            <a:endParaRPr lang="en-US" altLang="ko-KR" sz="2100" b="1" dirty="0">
              <a:latin typeface="맑은 고딕" pitchFamily="50" charset="-127"/>
              <a:ea typeface="맑은 고딕" pitchFamily="50" charset="-127"/>
            </a:endParaRPr>
          </a:p>
          <a:p>
            <a:pPr marL="196850" lvl="1" indent="0">
              <a:buNone/>
            </a:pPr>
            <a:r>
              <a:rPr lang="en-US" altLang="ko-KR" sz="2100" b="1" dirty="0">
                <a:latin typeface="맑은 고딕" pitchFamily="50" charset="-127"/>
                <a:ea typeface="맑은 고딕" pitchFamily="50" charset="-127"/>
              </a:rPr>
              <a:t>	&gt; </a:t>
            </a:r>
            <a:r>
              <a:rPr lang="en-US" altLang="ko-KR" sz="2100" b="1" dirty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Android</a:t>
            </a:r>
            <a:r>
              <a:rPr lang="ko-KR" altLang="en-US" sz="2100" b="1" dirty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100" b="1" dirty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studio 3.0(2017</a:t>
            </a:r>
            <a:r>
              <a:rPr lang="ko-KR" altLang="en-US" sz="2100" b="1" dirty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년</a:t>
            </a:r>
            <a:r>
              <a:rPr lang="en-US" altLang="ko-KR" sz="2100" b="1" dirty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2100" b="1" dirty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부터 </a:t>
            </a:r>
            <a:r>
              <a:rPr lang="en-US" altLang="ko-KR" sz="2100" b="1" dirty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Kotlin </a:t>
            </a:r>
            <a:r>
              <a:rPr lang="ko-KR" altLang="en-US" sz="2100" b="1" dirty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언어 사용 가능</a:t>
            </a:r>
            <a:endParaRPr lang="en-US" altLang="ko-KR" sz="2100" b="1" dirty="0">
              <a:solidFill>
                <a:srgbClr val="00B0F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539750" lvl="1" indent="-342900">
              <a:buFont typeface="Wingdings" pitchFamily="2" charset="2"/>
              <a:buChar char="ü"/>
            </a:pPr>
            <a:endParaRPr lang="en-US" altLang="ko-KR" sz="2100" b="1" dirty="0">
              <a:latin typeface="맑은 고딕" pitchFamily="50" charset="-127"/>
              <a:ea typeface="맑은 고딕" pitchFamily="50" charset="-127"/>
            </a:endParaRPr>
          </a:p>
          <a:p>
            <a:pPr marL="539750" lvl="1" indent="-342900">
              <a:buFont typeface="Wingdings" pitchFamily="2" charset="2"/>
              <a:buChar char="ü"/>
            </a:pPr>
            <a:r>
              <a:rPr lang="ko-KR" altLang="en-US" sz="2100" b="1" dirty="0">
                <a:latin typeface="맑은 고딕" pitchFamily="50" charset="-127"/>
                <a:ea typeface="맑은 고딕" pitchFamily="50" charset="-127"/>
              </a:rPr>
              <a:t>안드로이드 </a:t>
            </a:r>
            <a:r>
              <a:rPr lang="en-US" altLang="ko-KR" sz="2100" b="1" dirty="0">
                <a:latin typeface="맑은 고딕" pitchFamily="50" charset="-127"/>
                <a:ea typeface="맑은 고딕" pitchFamily="50" charset="-127"/>
              </a:rPr>
              <a:t>SDK</a:t>
            </a:r>
            <a:r>
              <a:rPr lang="ko-KR" altLang="en-US" sz="2100" b="1" dirty="0">
                <a:latin typeface="맑은 고딕" pitchFamily="50" charset="-127"/>
                <a:ea typeface="맑은 고딕" pitchFamily="50" charset="-127"/>
              </a:rPr>
              <a:t>에서 많은 라이브러리를 포함하고 있어 개발이 용이</a:t>
            </a:r>
            <a:endParaRPr lang="en-US" altLang="ko-KR" sz="2100" b="1" dirty="0">
              <a:latin typeface="맑은 고딕" pitchFamily="50" charset="-127"/>
              <a:ea typeface="맑은 고딕" pitchFamily="50" charset="-127"/>
            </a:endParaRPr>
          </a:p>
          <a:p>
            <a:pPr marL="539750" lvl="1" indent="-342900">
              <a:buFont typeface="Wingdings" pitchFamily="2" charset="2"/>
              <a:buChar char="ü"/>
            </a:pPr>
            <a:endParaRPr lang="en-US" altLang="ko-KR" sz="2100" b="1" dirty="0">
              <a:latin typeface="맑은 고딕" pitchFamily="50" charset="-127"/>
              <a:ea typeface="맑은 고딕" pitchFamily="50" charset="-127"/>
            </a:endParaRPr>
          </a:p>
          <a:p>
            <a:pPr marL="539750" lvl="1" indent="-342900">
              <a:buFont typeface="Wingdings" pitchFamily="2" charset="2"/>
              <a:buChar char="ü"/>
            </a:pPr>
            <a:r>
              <a:rPr lang="ko-KR" altLang="en-US" sz="2100" b="1" dirty="0">
                <a:latin typeface="맑은 고딕" pitchFamily="50" charset="-127"/>
                <a:ea typeface="맑은 고딕" pitchFamily="50" charset="-127"/>
              </a:rPr>
              <a:t>오픈 소스를 지향하기 때문에 운영체제부터 관련 문서</a:t>
            </a:r>
            <a:r>
              <a:rPr lang="en-US" altLang="ko-KR" sz="21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100" b="1" dirty="0">
                <a:latin typeface="맑은 고딕" pitchFamily="50" charset="-127"/>
                <a:ea typeface="맑은 고딕" pitchFamily="50" charset="-127"/>
              </a:rPr>
              <a:t>개발 도구 등 거의 모든 것을 무료로 사용 가능</a:t>
            </a:r>
            <a:endParaRPr lang="en-US" altLang="ko-KR" sz="2100" b="1" dirty="0">
              <a:latin typeface="맑은 고딕" pitchFamily="50" charset="-127"/>
              <a:ea typeface="맑은 고딕" pitchFamily="50" charset="-127"/>
            </a:endParaRPr>
          </a:p>
          <a:p>
            <a:pPr marL="539750" lvl="1" indent="-342900">
              <a:buFont typeface="Wingdings" pitchFamily="2" charset="2"/>
              <a:buChar char="ü"/>
            </a:pPr>
            <a:endParaRPr lang="en-US" altLang="ko-KR" sz="2100" b="1" dirty="0">
              <a:latin typeface="맑은 고딕" pitchFamily="50" charset="-127"/>
              <a:ea typeface="맑은 고딕" pitchFamily="50" charset="-127"/>
            </a:endParaRPr>
          </a:p>
          <a:p>
            <a:pPr marL="539750" lvl="1" indent="-342900">
              <a:buFont typeface="Wingdings" pitchFamily="2" charset="2"/>
              <a:buChar char="ü"/>
            </a:pPr>
            <a:r>
              <a:rPr lang="ko-KR" altLang="en-US" sz="2100" b="1" dirty="0">
                <a:latin typeface="맑은 고딕" pitchFamily="50" charset="-127"/>
                <a:ea typeface="맑은 고딕" pitchFamily="50" charset="-127"/>
              </a:rPr>
              <a:t>지속적인 업그레이드를 제공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안드로이드의 구조</a:t>
            </a:r>
            <a:r>
              <a:rPr lang="en-US" altLang="ko-KR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(1/3)</a:t>
            </a:r>
            <a:endParaRPr lang="ko-KR" altLang="en-US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04" y="1690689"/>
            <a:ext cx="5948362" cy="5024970"/>
          </a:xfrm>
          <a:prstGeom prst="rect">
            <a:avLst/>
          </a:prstGeom>
        </p:spPr>
      </p:pic>
      <p:grpSp>
        <p:nvGrpSpPr>
          <p:cNvPr id="4" name="그룹 11"/>
          <p:cNvGrpSpPr>
            <a:grpSpLocks/>
          </p:cNvGrpSpPr>
          <p:nvPr/>
        </p:nvGrpSpPr>
        <p:grpSpPr bwMode="auto">
          <a:xfrm>
            <a:off x="5399903" y="71116"/>
            <a:ext cx="3744097" cy="1913581"/>
            <a:chOff x="1600200" y="2743200"/>
            <a:chExt cx="5943600" cy="2057400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1600200" y="2743200"/>
              <a:ext cx="5943600" cy="2057400"/>
            </a:xfrm>
            <a:prstGeom prst="round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endParaRPr lang="ko-KR" altLang="en-US" sz="1400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1905000" y="4191000"/>
              <a:ext cx="5334000" cy="381000"/>
            </a:xfrm>
            <a:prstGeom prst="roundRect">
              <a:avLst/>
            </a:prstGeom>
            <a:solidFill>
              <a:srgbClr val="1E5384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r>
                <a:rPr lang="en-US" altLang="ko-KR" sz="1400">
                  <a:solidFill>
                    <a:srgbClr val="E4E28A"/>
                  </a:solidFill>
                  <a:latin typeface="Berlin Sans FB Demi" panose="020E0802020502020306" pitchFamily="34" charset="0"/>
                </a:rPr>
                <a:t>Operating System (Linux Kernel 2.6)</a:t>
              </a:r>
              <a:endParaRPr lang="ko-KR" altLang="en-US" sz="1400">
                <a:solidFill>
                  <a:srgbClr val="E4E28A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905000" y="3733800"/>
              <a:ext cx="5334000" cy="381000"/>
            </a:xfrm>
            <a:prstGeom prst="roundRect">
              <a:avLst/>
            </a:prstGeom>
            <a:solidFill>
              <a:srgbClr val="4F81BD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r>
                <a:rPr lang="en-US" altLang="ko-KR" sz="1400">
                  <a:solidFill>
                    <a:srgbClr val="E4E28A"/>
                  </a:solidFill>
                  <a:latin typeface="Berlin Sans FB Demi" panose="020E0802020502020306" pitchFamily="34" charset="0"/>
                </a:rPr>
                <a:t>Middleware</a:t>
              </a:r>
              <a:endParaRPr lang="ko-KR" altLang="en-US" sz="1400">
                <a:solidFill>
                  <a:srgbClr val="E4E28A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1905000" y="3276600"/>
              <a:ext cx="5334000" cy="381000"/>
            </a:xfrm>
            <a:prstGeom prst="roundRect">
              <a:avLst/>
            </a:prstGeom>
            <a:solidFill>
              <a:srgbClr val="9EB9DA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r>
                <a:rPr lang="en-US" altLang="ko-KR" sz="1400">
                  <a:solidFill>
                    <a:srgbClr val="E4E28A"/>
                  </a:solidFill>
                  <a:latin typeface="Berlin Sans FB Demi" panose="020E0802020502020306" pitchFamily="34" charset="0"/>
                </a:rPr>
                <a:t>Key Applications</a:t>
              </a:r>
              <a:endParaRPr lang="ko-KR" altLang="en-US" sz="1400">
                <a:solidFill>
                  <a:srgbClr val="E4E28A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9" name="TextBox 10"/>
            <p:cNvSpPr txBox="1">
              <a:spLocks noChangeArrowheads="1"/>
            </p:cNvSpPr>
            <p:nvPr/>
          </p:nvSpPr>
          <p:spPr bwMode="auto">
            <a:xfrm>
              <a:off x="1676399" y="2754313"/>
              <a:ext cx="2209800" cy="3309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algn="l"/>
              <a:r>
                <a:rPr lang="en-US" altLang="ko-KR" sz="1400">
                  <a:latin typeface="Berlin Sans FB Demi" panose="020E0802020502020306" pitchFamily="34" charset="0"/>
                </a:rPr>
                <a:t>Android</a:t>
              </a:r>
              <a:endParaRPr lang="ko-KR" altLang="en-US" sz="1400">
                <a:latin typeface="Berlin Sans FB Demi" panose="020E0802020502020306" pitchFamily="34" charset="0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안드로이드의 구조</a:t>
            </a:r>
            <a:r>
              <a:rPr lang="en-US" altLang="ko-KR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(2/3)</a:t>
            </a:r>
            <a:endParaRPr lang="ko-KR" altLang="en-US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95275" y="1489074"/>
            <a:ext cx="8658225" cy="4805847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응용프로그램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(Applications)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800" b="1" dirty="0" err="1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1" dirty="0" err="1">
                <a:latin typeface="맑은 고딕" pitchFamily="50" charset="-127"/>
                <a:ea typeface="맑은 고딕" pitchFamily="50" charset="-127"/>
              </a:rPr>
              <a:t>스마트폰에서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 사용할 수 있는 일반적인 응용 프로그램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웹 브라우저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달력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b="1" dirty="0" err="1">
                <a:latin typeface="맑은 고딕" pitchFamily="50" charset="-127"/>
                <a:ea typeface="맑은 고딕" pitchFamily="50" charset="-127"/>
              </a:rPr>
              <a:t>구글맵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연락처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게임 등등 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Java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로 제작됨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예를 들어 구글 플레이스토어에서 받은 어플리케이션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응용프로그램 프레임워크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(Application Framework)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안드로이드 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API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가 존재하는 곳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800" b="1" dirty="0">
                <a:latin typeface="맑은 고딕" pitchFamily="50" charset="-127"/>
              </a:rPr>
              <a:t>앱을 효율적이며 쉽게 개발할 수 있도록 하기 위함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안드로이드 폰 하드웨어에 접근할 때는 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Java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에 직접 접근하는 것이 아니라  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API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를 통해서 가능</a:t>
            </a:r>
          </a:p>
        </p:txBody>
      </p:sp>
    </p:spTree>
    <p:extLst>
      <p:ext uri="{BB962C8B-B14F-4D97-AF65-F5344CB8AC3E}">
        <p14:creationId xmlns:p14="http://schemas.microsoft.com/office/powerpoint/2010/main" val="3568933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안드로이드의 구조</a:t>
            </a:r>
            <a:r>
              <a:rPr lang="en-US" altLang="ko-KR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(3/3)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95275" y="1489074"/>
            <a:ext cx="8658225" cy="4805847"/>
          </a:xfrm>
        </p:spPr>
        <p:txBody>
          <a:bodyPr>
            <a:normAutofit lnSpcReduction="10000"/>
          </a:bodyPr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런타임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(Android Runtime)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코어 라이브러리와 </a:t>
            </a:r>
            <a:r>
              <a:rPr lang="ko-KR" altLang="en-US" sz="1800" b="1" dirty="0" err="1">
                <a:latin typeface="맑은 고딕" pitchFamily="50" charset="-127"/>
                <a:ea typeface="맑은 고딕" pitchFamily="50" charset="-127"/>
              </a:rPr>
              <a:t>달빅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1" dirty="0" err="1">
                <a:latin typeface="맑은 고딕" pitchFamily="50" charset="-127"/>
                <a:ea typeface="맑은 고딕" pitchFamily="50" charset="-127"/>
              </a:rPr>
              <a:t>가상머신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800" b="1" dirty="0" err="1">
                <a:latin typeface="맑은 고딕" pitchFamily="50" charset="-127"/>
                <a:ea typeface="맑은 고딕" pitchFamily="50" charset="-127"/>
              </a:rPr>
              <a:t>Dalvik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Virtual Machine)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 또는 아트 런타임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(ART Runtime)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으로 구성 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라이브러리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(Libraries)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안드로이드에서 사용되는 여러 시스템 라이브러리는 시스템 접근 때문에 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Java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가 아닌 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C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로 작성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안드로이드 라이브러리 종류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itchFamily="2" charset="2"/>
              <a:buChar char="ü"/>
            </a:pP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오디오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비디오 재생을 위한 미디어 자원 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itchFamily="2" charset="2"/>
              <a:buChar char="ü"/>
            </a:pP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데이터베이스 지원을 위한 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SQLite</a:t>
            </a:r>
          </a:p>
          <a:p>
            <a:pPr marL="1149350" lvl="3" indent="-342900">
              <a:buFont typeface="Wingdings" pitchFamily="2" charset="2"/>
              <a:buChar char="ü"/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3D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그래픽을 위한 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OpenGL</a:t>
            </a:r>
          </a:p>
          <a:p>
            <a:pPr marL="1149350" lvl="3" indent="-342900">
              <a:buFont typeface="Wingdings" pitchFamily="2" charset="2"/>
              <a:buChar char="ü"/>
            </a:pP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등등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..</a:t>
            </a:r>
          </a:p>
          <a:p>
            <a:pPr marL="1149350" lvl="3" indent="-342900">
              <a:buFont typeface="Wingdings" pitchFamily="2" charset="2"/>
              <a:buChar char="ü"/>
            </a:pP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</a:rPr>
              <a:t>리눅스 커널</a:t>
            </a:r>
            <a:r>
              <a:rPr lang="en-US" altLang="ko-KR" sz="2400" b="1" dirty="0">
                <a:latin typeface="맑은 고딕" pitchFamily="50" charset="-127"/>
              </a:rPr>
              <a:t>(Linux Kernel)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800" b="1" dirty="0">
                <a:latin typeface="맑은 고딕" pitchFamily="50" charset="-127"/>
              </a:rPr>
              <a:t>하드웨어의 운영과 관련된 </a:t>
            </a:r>
            <a:r>
              <a:rPr lang="ko-KR" altLang="en-US" sz="1800" b="1" dirty="0" err="1">
                <a:latin typeface="맑은 고딕" pitchFamily="50" charset="-127"/>
              </a:rPr>
              <a:t>저수준의</a:t>
            </a:r>
            <a:r>
              <a:rPr lang="ko-KR" altLang="en-US" sz="1800" b="1" dirty="0">
                <a:latin typeface="맑은 고딕" pitchFamily="50" charset="-127"/>
              </a:rPr>
              <a:t> 관리 기능들이 들어 있음</a:t>
            </a:r>
            <a:endParaRPr lang="en-US" altLang="ko-KR" sz="1800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800" b="1" dirty="0">
                <a:latin typeface="맑은 고딕" pitchFamily="50" charset="-127"/>
              </a:rPr>
              <a:t>주로 메모리 관리</a:t>
            </a:r>
            <a:r>
              <a:rPr lang="en-US" altLang="ko-KR" sz="1800" b="1" dirty="0">
                <a:latin typeface="맑은 고딕" pitchFamily="50" charset="-127"/>
              </a:rPr>
              <a:t>, </a:t>
            </a:r>
            <a:r>
              <a:rPr lang="ko-KR" altLang="en-US" sz="1800" b="1" dirty="0">
                <a:latin typeface="맑은 고딕" pitchFamily="50" charset="-127"/>
              </a:rPr>
              <a:t>디바이스 드라이버 보안 등 </a:t>
            </a:r>
          </a:p>
          <a:p>
            <a:pPr marL="1149350" lvl="3" indent="-342900">
              <a:buFont typeface="Wingdings" pitchFamily="2" charset="2"/>
              <a:buChar char="ü"/>
            </a:pP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1858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앱의 실행 파일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5275" y="1489074"/>
            <a:ext cx="8524875" cy="4805847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실행 파일은 전통적인 실행 파일과 다름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전통적 실행 파일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(.exe, 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a.out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실행 파일에는 프로그램을 구성하는 </a:t>
            </a:r>
            <a:r>
              <a:rPr lang="ko-KR" altLang="en-US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코드와 데이터</a:t>
            </a:r>
            <a:r>
              <a:rPr lang="en-US" altLang="ko-KR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b="1" dirty="0" err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전역변수</a:t>
            </a:r>
            <a:r>
              <a:rPr lang="en-US" altLang="ko-KR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등</a:t>
            </a:r>
            <a:r>
              <a:rPr lang="en-US" altLang="ko-KR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가 들어가 있음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실행 파일이 메모리상으로 올라와 실행을 시작하면 프로세스가 됨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실행 파일과 프로세스가 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1:1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로 대응되며 응용 프로그램끼리는 서로 독립적임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안드로이드 응용 프로그램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(.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apk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실행 파일은 같은 패키지에 속한 </a:t>
            </a:r>
            <a:r>
              <a:rPr lang="ko-KR" altLang="en-US" sz="18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자바 클래스와 리소스</a:t>
            </a:r>
            <a:r>
              <a:rPr lang="en-US" altLang="ko-KR" sz="18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이미지</a:t>
            </a:r>
            <a:r>
              <a:rPr lang="en-US" altLang="ko-KR" sz="18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, UI </a:t>
            </a:r>
            <a:r>
              <a:rPr lang="ko-KR" altLang="en-US" sz="18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구성 정보 등</a:t>
            </a:r>
            <a:r>
              <a:rPr lang="en-US" altLang="ko-KR" sz="18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의 집합일 뿐이며 프로세스와 반드시 대등되지 않음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응용 프로그램끼리 서로의 기능을 공유할 수 있음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다른 프로그램의 구성 요소를 불러와 같은 주소 공간에서 실행할 수 있음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07858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안드로이드의 앱 구성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5275" y="1489074"/>
            <a:ext cx="8524875" cy="4805847"/>
          </a:xfrm>
        </p:spPr>
        <p:txBody>
          <a:bodyPr>
            <a:normAutofit/>
          </a:bodyPr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안드로이드의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응용 프로그램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안드로이드 응용 프로그램은 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개의 컴포넌트로 구성된다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539750" lvl="2" indent="0">
              <a:buNone/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개의 컴포넌트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Activity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Service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Broadcast Receiver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Content Provider</a:t>
            </a:r>
          </a:p>
          <a:p>
            <a:pPr marL="539750" lvl="2" indent="0">
              <a:buNone/>
            </a:pP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800" b="1" dirty="0" err="1">
                <a:latin typeface="맑은 고딕" pitchFamily="50" charset="-127"/>
                <a:ea typeface="맑은 고딕" pitchFamily="50" charset="-127"/>
              </a:rPr>
              <a:t>액티비티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사용자 인터페이스를 구성하는 기본 단위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눈에 보이는 화면 하나가 </a:t>
            </a:r>
            <a:r>
              <a:rPr lang="ko-KR" altLang="en-US" sz="1800" b="1" dirty="0" err="1">
                <a:latin typeface="맑은 고딕" pitchFamily="50" charset="-127"/>
                <a:ea typeface="맑은 고딕" pitchFamily="50" charset="-127"/>
              </a:rPr>
              <a:t>액티비티이며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 여러 개의 뷰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위젯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들로 구성된다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응용 프로그램은 필요한 만큼의 </a:t>
            </a:r>
            <a:r>
              <a:rPr lang="ko-KR" altLang="en-US" sz="1800" b="1" dirty="0" err="1">
                <a:latin typeface="맑은 고딕" pitchFamily="50" charset="-127"/>
                <a:ea typeface="맑은 고딕" pitchFamily="50" charset="-127"/>
              </a:rPr>
              <a:t>액티비티를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 가질 수 있으며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그 중 어떤 것을 먼저 띄울지 지정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151" y="2289285"/>
            <a:ext cx="1548199" cy="275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0047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안드로이드의 앱 </a:t>
            </a:r>
            <a:r>
              <a:rPr lang="ko-KR" altLang="en-US" sz="2400" b="1" dirty="0"/>
              <a:t>구성</a:t>
            </a:r>
            <a:endParaRPr lang="ko-KR" altLang="en-US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5275" y="1489074"/>
            <a:ext cx="8524875" cy="4805847"/>
          </a:xfrm>
        </p:spPr>
        <p:txBody>
          <a:bodyPr/>
          <a:lstStyle/>
          <a:p>
            <a:pPr marL="539750" lvl="2" indent="0">
              <a:buNone/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서비스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UI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가 없어 사용자 눈에 직접적으로 보이지 않으며 백그라운드에서 무한히 실행되는 컴포넌트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미디어 플레이어를 들 수 있는데 비활성화된 상태라도 노래는 계속 재생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UI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가 없으므로 사용자의 명령을 받아들일 수 있는 </a:t>
            </a:r>
            <a:r>
              <a:rPr lang="ko-KR" altLang="en-US" sz="1800" b="1" dirty="0" err="1">
                <a:latin typeface="맑은 고딕" pitchFamily="50" charset="-127"/>
                <a:ea typeface="맑은 고딕" pitchFamily="50" charset="-127"/>
              </a:rPr>
              <a:t>액티비티와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 연결해서 사용된다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방송수신자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(Broadcast Receiver)], </a:t>
            </a:r>
            <a:r>
              <a:rPr lang="ko-KR" altLang="en-US" sz="18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일종의 이벤트 전달 수단</a:t>
            </a:r>
            <a:endParaRPr lang="en-US" altLang="ko-KR" sz="18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시스템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또는 앱으로부터 전달되는 방송을 대기하고 신호 전달 시 수신하는 역할을 한다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예를 들어 배터리가 떨어졌다거나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전화가 왔다던가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네트워크 전송이 완료되었다 등의 신호를 받는다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신호만 대기할 뿐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UI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를 따로 가지지는 않으므로 방송 수신 시 방송의 의미를 해석하고 적절한 </a:t>
            </a:r>
            <a:r>
              <a:rPr lang="ko-KR" altLang="en-US" sz="1800" b="1" dirty="0" err="1">
                <a:latin typeface="맑은 고딕" pitchFamily="50" charset="-127"/>
                <a:ea typeface="맑은 고딕" pitchFamily="50" charset="-127"/>
              </a:rPr>
              <a:t>액티비티를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 띄우는 역할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229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안드로이드의 앱 </a:t>
            </a:r>
            <a:r>
              <a:rPr lang="ko-KR" altLang="en-US" sz="2400" b="1" dirty="0"/>
              <a:t>구성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5275" y="1489074"/>
            <a:ext cx="8524875" cy="4805847"/>
          </a:xfrm>
        </p:spPr>
        <p:txBody>
          <a:bodyPr/>
          <a:lstStyle/>
          <a:p>
            <a:pPr marL="539750" lvl="2" indent="0">
              <a:buNone/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콘텐트 제공자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(Content Provider)]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다른 응용 프로그램을 위해 자신의 데이터를 제공한다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800" b="1" dirty="0" err="1">
                <a:latin typeface="맑은 고딕" pitchFamily="50" charset="-127"/>
                <a:ea typeface="맑은 고딕" pitchFamily="50" charset="-127"/>
              </a:rPr>
              <a:t>안드로이드는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 보안이 엄격하여 다른 응용 프로그램의 데이터를 함부로 액세스 하지 못하도록 되어 있다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응용 프로그램 간에 데이터를 공유할 수 있는 합법적인 유일한 장치가 바로 콘텐트 제공자이다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539750" lvl="2" indent="0">
              <a:buNone/>
            </a:pP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ko-KR" altLang="en-US" sz="18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응용 프로그램은 </a:t>
            </a:r>
            <a:r>
              <a:rPr lang="ko-KR" altLang="en-US" sz="18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액티비티</a:t>
            </a:r>
            <a:r>
              <a:rPr lang="en-US" altLang="ko-KR" sz="18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서비스</a:t>
            </a:r>
            <a:r>
              <a:rPr lang="en-US" altLang="ko-KR" sz="18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방송 수신자</a:t>
            </a:r>
            <a:r>
              <a:rPr lang="en-US" altLang="ko-KR" sz="18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콘텐트 제공자 중 일부만을 가질 수도 있고 여러 개를 가질 수도 있다</a:t>
            </a:r>
            <a:r>
              <a:rPr lang="en-US" altLang="ko-KR" sz="18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539750" lvl="2" indent="0">
              <a:buNone/>
            </a:pP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5363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운영체제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5275" y="1354321"/>
            <a:ext cx="8524875" cy="4313238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안드로이드 개발을 위한 운영체제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Windows, Linux, Mac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이 있음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Windows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개발환경이 가장 보편적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개발환경을 구축하면 가상의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장치인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AVD(Android Virtual Device)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제공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실제 안드로이드 장비 없이도 안드로이드 장비가 있는 것처럼 작업 가능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개발 환경 ▶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환경구성</a:t>
            </a:r>
            <a:r>
              <a:rPr lang="en-US" altLang="ko-KR" sz="2400" dirty="0"/>
              <a:t>(1/2)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22" y="1370012"/>
            <a:ext cx="8038344" cy="41925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0922" y="5696978"/>
            <a:ext cx="8038344" cy="7386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+mn-ea"/>
              </a:rPr>
              <a:t>ADT = Android Development Tool, Android Studio</a:t>
            </a:r>
            <a:r>
              <a:rPr lang="ko-KR" altLang="en-US" sz="1400" b="1" dirty="0">
                <a:latin typeface="+mn-ea"/>
              </a:rPr>
              <a:t>에 기본적으로 포함됨</a:t>
            </a:r>
            <a:endParaRPr lang="en-US" altLang="ko-KR" sz="14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+mn-ea"/>
              </a:rPr>
              <a:t>개발환경 구성이 완료되면 </a:t>
            </a:r>
            <a:r>
              <a:rPr lang="en-US" altLang="ko-KR" sz="1400" b="1" dirty="0">
                <a:latin typeface="+mn-ea"/>
              </a:rPr>
              <a:t>Android Studio</a:t>
            </a:r>
            <a:r>
              <a:rPr lang="ko-KR" altLang="en-US" sz="1400" b="1" dirty="0">
                <a:latin typeface="+mn-ea"/>
              </a:rPr>
              <a:t>를 실행해서 코딩과 수정을 통해 </a:t>
            </a:r>
            <a:r>
              <a:rPr lang="ko-KR" altLang="en-US" sz="1400" b="1" dirty="0" err="1">
                <a:latin typeface="+mn-ea"/>
              </a:rPr>
              <a:t>앱을</a:t>
            </a:r>
            <a:r>
              <a:rPr lang="ko-KR" altLang="en-US" sz="1400" b="1" dirty="0">
                <a:latin typeface="+mn-ea"/>
              </a:rPr>
              <a:t> 개발</a:t>
            </a:r>
            <a:endParaRPr lang="en-US" altLang="ko-KR" sz="14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err="1">
                <a:latin typeface="+mn-ea"/>
              </a:rPr>
              <a:t>코딩된</a:t>
            </a:r>
            <a:r>
              <a:rPr lang="ko-KR" altLang="en-US" sz="1400" b="1" dirty="0">
                <a:latin typeface="+mn-ea"/>
              </a:rPr>
              <a:t> 결과는 </a:t>
            </a:r>
            <a:r>
              <a:rPr lang="en-US" altLang="ko-KR" sz="1400" b="1" dirty="0">
                <a:latin typeface="+mn-ea"/>
              </a:rPr>
              <a:t>AVD</a:t>
            </a:r>
            <a:r>
              <a:rPr lang="ko-KR" altLang="en-US" sz="1400" b="1" dirty="0">
                <a:latin typeface="+mn-ea"/>
              </a:rPr>
              <a:t>에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출력하고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개발자는 그 결과를 확인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교재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71" y="1690689"/>
            <a:ext cx="3000375" cy="3810000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508" y="1690689"/>
            <a:ext cx="3048000" cy="381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6989" y="5696465"/>
            <a:ext cx="3785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주 교재</a:t>
            </a:r>
            <a:r>
              <a:rPr lang="en-US" altLang="ko-KR" dirty="0"/>
              <a:t>(</a:t>
            </a:r>
            <a:r>
              <a:rPr lang="ko-KR" altLang="en-US" i="1" dirty="0" err="1">
                <a:solidFill>
                  <a:srgbClr val="0070C0"/>
                </a:solidFill>
              </a:rPr>
              <a:t>왠만하면</a:t>
            </a:r>
            <a:r>
              <a:rPr lang="ko-KR" altLang="en-US" i="1" dirty="0">
                <a:solidFill>
                  <a:srgbClr val="0070C0"/>
                </a:solidFill>
              </a:rPr>
              <a:t> 구입합시다</a:t>
            </a:r>
            <a:r>
              <a:rPr lang="en-US" altLang="ko-KR" i="1" dirty="0">
                <a:solidFill>
                  <a:srgbClr val="0070C0"/>
                </a:solidFill>
              </a:rPr>
              <a:t>!!!)</a:t>
            </a:r>
            <a:endParaRPr lang="ko-KR" altLang="en-US" i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76857" y="5542577"/>
            <a:ext cx="28456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부 교재</a:t>
            </a:r>
            <a:endParaRPr lang="en-US" altLang="ko-KR" dirty="0"/>
          </a:p>
          <a:p>
            <a:pPr algn="ctr"/>
            <a:r>
              <a:rPr lang="en-US" altLang="ko-KR" dirty="0"/>
              <a:t>(for a export developer)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2595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개발 환경 ▶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환경구성</a:t>
            </a:r>
            <a:r>
              <a:rPr lang="en-US" altLang="ko-KR" sz="2400" dirty="0"/>
              <a:t>(2/2)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1458912"/>
            <a:ext cx="824865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71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안드로이드 개발 환경 구축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ko-KR" altLang="en-US" sz="2400" dirty="0"/>
              <a:t>개발환경 구축 순서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1514475"/>
            <a:ext cx="7667625" cy="45148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/>
              <a:t>안드로이드 개발 환경 구축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JDK </a:t>
            </a:r>
            <a:r>
              <a:rPr lang="ko-KR" altLang="en-US" sz="2400" dirty="0"/>
              <a:t>설치</a:t>
            </a:r>
            <a:r>
              <a:rPr lang="en-US" altLang="ko-KR" sz="2400" dirty="0"/>
              <a:t>(1/6)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>
                <a:hlinkClick r:id="rId2"/>
              </a:rPr>
              <a:t>http://www.oracle.com/technetwork/java/javase/downloads/jdk8-downloads-2133151.html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에 접속한 후 </a:t>
            </a:r>
            <a:r>
              <a:rPr lang="en-US" altLang="ko-KR" sz="1800" b="1" dirty="0"/>
              <a:t>[Software Downloads]</a:t>
            </a:r>
            <a:r>
              <a:rPr lang="ko-KR" altLang="en-US" sz="1800" b="1" dirty="0"/>
              <a:t>의 </a:t>
            </a:r>
            <a:r>
              <a:rPr lang="en-US" altLang="ko-KR" sz="1800" b="1" dirty="0"/>
              <a:t>[Java SE]</a:t>
            </a:r>
            <a:r>
              <a:rPr lang="ko-KR" altLang="en-US" sz="1800" b="1" dirty="0"/>
              <a:t>를 클릭</a:t>
            </a:r>
            <a:endParaRPr lang="en-US" altLang="ko-KR" sz="1800" b="1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/>
          </a:p>
        </p:txBody>
      </p:sp>
      <p:grpSp>
        <p:nvGrpSpPr>
          <p:cNvPr id="5" name="그룹 4"/>
          <p:cNvGrpSpPr/>
          <p:nvPr/>
        </p:nvGrpSpPr>
        <p:grpSpPr>
          <a:xfrm>
            <a:off x="2747359" y="2622844"/>
            <a:ext cx="4167851" cy="4119246"/>
            <a:chOff x="2747359" y="2622844"/>
            <a:chExt cx="4167851" cy="4119246"/>
          </a:xfrm>
        </p:grpSpPr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7359" y="2622844"/>
              <a:ext cx="4167851" cy="4119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3477296" y="4950491"/>
              <a:ext cx="1481070" cy="17029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03884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/>
              <a:t>안드로이드 개발 환경 구축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JDK </a:t>
            </a:r>
            <a:r>
              <a:rPr lang="ko-KR" altLang="en-US" sz="2400" dirty="0"/>
              <a:t>설치</a:t>
            </a:r>
            <a:r>
              <a:rPr lang="en-US" altLang="ko-KR" sz="2400" dirty="0"/>
              <a:t>[2/6]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이후 본인의 운영체제에 맞는 버전을 클릭해서 다운로드</a:t>
            </a:r>
            <a:endParaRPr lang="en-US" altLang="ko-KR" sz="1800" b="1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2892111"/>
            <a:ext cx="638175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541188" y="3541691"/>
            <a:ext cx="2168436" cy="20606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724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/>
              <a:t>안드로이드 개발 환경 구축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JDK </a:t>
            </a:r>
            <a:r>
              <a:rPr lang="ko-KR" altLang="en-US" sz="2400" dirty="0"/>
              <a:t>설치</a:t>
            </a:r>
            <a:r>
              <a:rPr lang="en-US" altLang="ko-KR" sz="2400" dirty="0"/>
              <a:t>[4/6]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다운로드한 파일 실행 후 설치 경로 지정하는 창에서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디폴트로 두고 </a:t>
            </a:r>
            <a:r>
              <a:rPr lang="en-US" altLang="ko-KR" sz="1800" b="1" dirty="0"/>
              <a:t>&lt;Next&gt;</a:t>
            </a:r>
            <a:r>
              <a:rPr lang="ko-KR" altLang="en-US" sz="1800" b="1" dirty="0"/>
              <a:t> 클릭</a:t>
            </a:r>
            <a:endParaRPr lang="en-US" altLang="ko-KR" sz="18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12" y="2490787"/>
            <a:ext cx="722947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050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/>
              <a:t>안드로이드 개발 환경 구축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JDK </a:t>
            </a:r>
            <a:r>
              <a:rPr lang="ko-KR" altLang="en-US" sz="2400" dirty="0"/>
              <a:t>설치</a:t>
            </a:r>
            <a:r>
              <a:rPr lang="en-US" altLang="ko-KR" sz="2400" dirty="0"/>
              <a:t>[5/6]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JDK </a:t>
            </a:r>
            <a:r>
              <a:rPr lang="ko-KR" altLang="en-US" sz="1800" b="1" dirty="0"/>
              <a:t>설치가 완료되면 </a:t>
            </a:r>
            <a:r>
              <a:rPr lang="en-US" altLang="ko-KR" sz="1800" b="1" dirty="0"/>
              <a:t>JRE(Java Runtime Environment)</a:t>
            </a:r>
            <a:r>
              <a:rPr lang="ko-KR" altLang="en-US" sz="1800" b="1" dirty="0"/>
              <a:t>를 설치하는 창이 나옴</a:t>
            </a:r>
            <a:endParaRPr lang="en-US" altLang="ko-KR" sz="1800" b="1" dirty="0"/>
          </a:p>
          <a:p>
            <a:pPr marL="0" indent="0">
              <a:buNone/>
            </a:pPr>
            <a:r>
              <a:rPr lang="en-US" altLang="ko-KR" sz="1800" b="1" dirty="0"/>
              <a:t>    </a:t>
            </a:r>
            <a:r>
              <a:rPr lang="ko-KR" altLang="en-US" sz="1800" b="1" dirty="0"/>
              <a:t>여기서도 설치 경로를 디폴트로 설정 후 설치 완료</a:t>
            </a:r>
            <a:endParaRPr lang="en-US" altLang="ko-KR" sz="18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12" y="2865218"/>
            <a:ext cx="722947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21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/>
              <a:t>안드로이드 개발 환경 구축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JDK </a:t>
            </a:r>
            <a:r>
              <a:rPr lang="ko-KR" altLang="en-US" sz="2400" dirty="0"/>
              <a:t>설치</a:t>
            </a:r>
            <a:r>
              <a:rPr lang="en-US" altLang="ko-KR" sz="2400" dirty="0"/>
              <a:t>[6/6]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명령 프롬프트를 </a:t>
            </a:r>
            <a:r>
              <a:rPr lang="ko-KR" altLang="en-US" sz="1800" b="1" dirty="0">
                <a:solidFill>
                  <a:srgbClr val="FF0000"/>
                </a:solidFill>
              </a:rPr>
              <a:t>관리자 권한으로 </a:t>
            </a:r>
            <a:r>
              <a:rPr lang="ko-KR" altLang="en-US" sz="1800" b="1" dirty="0"/>
              <a:t>열고 </a:t>
            </a:r>
            <a:r>
              <a:rPr lang="en-US" altLang="ko-KR" sz="1800" b="1" dirty="0"/>
              <a:t>JAVA_HOME </a:t>
            </a:r>
            <a:r>
              <a:rPr lang="ko-KR" altLang="en-US" sz="1800" b="1" dirty="0"/>
              <a:t>시스템 </a:t>
            </a:r>
            <a:r>
              <a:rPr lang="ko-KR" altLang="en-US" sz="1800" b="1" dirty="0">
                <a:solidFill>
                  <a:srgbClr val="FF0000"/>
                </a:solidFill>
              </a:rPr>
              <a:t>변수에 </a:t>
            </a:r>
            <a:r>
              <a:rPr lang="en-US" altLang="ko-KR" sz="1800" b="1" dirty="0">
                <a:solidFill>
                  <a:srgbClr val="FF0000"/>
                </a:solidFill>
              </a:rPr>
              <a:t>JDK</a:t>
            </a:r>
            <a:r>
              <a:rPr lang="ko-KR" altLang="en-US" sz="1800" b="1" dirty="0">
                <a:solidFill>
                  <a:srgbClr val="FF0000"/>
                </a:solidFill>
              </a:rPr>
              <a:t>가 설치</a:t>
            </a:r>
            <a:endParaRPr lang="en-US" altLang="ko-KR" sz="18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</a:rPr>
              <a:t>    </a:t>
            </a:r>
            <a:r>
              <a:rPr lang="ko-KR" altLang="en-US" sz="1800" b="1" dirty="0">
                <a:solidFill>
                  <a:srgbClr val="FF0000"/>
                </a:solidFill>
              </a:rPr>
              <a:t>된 경로</a:t>
            </a:r>
            <a:r>
              <a:rPr lang="ko-KR" altLang="en-US" sz="1800" b="1" dirty="0"/>
              <a:t>를 추가 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아래 예제 그대로 </a:t>
            </a:r>
            <a:r>
              <a:rPr lang="ko-KR" altLang="en-US" sz="1800" b="1" dirty="0" err="1"/>
              <a:t>치지말고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JDK </a:t>
            </a:r>
            <a:r>
              <a:rPr lang="ko-KR" altLang="en-US" sz="1800" b="1" dirty="0"/>
              <a:t>설치경로를 </a:t>
            </a:r>
            <a:r>
              <a:rPr lang="ko-KR" altLang="en-US" sz="1800" b="1" dirty="0" err="1"/>
              <a:t>입력할것</a:t>
            </a:r>
            <a:r>
              <a:rPr lang="en-US" altLang="ko-KR" sz="1800" b="1" dirty="0"/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99" y="2865218"/>
            <a:ext cx="5724301" cy="4382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99" y="3450717"/>
            <a:ext cx="6587901" cy="279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396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ko-KR" altLang="en-US" dirty="0"/>
              <a:t>안드로이드 개발 환경 구축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Android Studio </a:t>
            </a:r>
            <a:r>
              <a:rPr lang="ko-KR" altLang="en-US" sz="2400" dirty="0"/>
              <a:t>다운</a:t>
            </a:r>
            <a:r>
              <a:rPr lang="en-US" altLang="ko-KR" sz="2400" dirty="0"/>
              <a:t>[1/3]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>
                <a:hlinkClick r:id="rId2"/>
              </a:rPr>
              <a:t>https://developer.android.com/studio/archive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에 접속 후 아래의 버튼 클릭</a:t>
            </a:r>
            <a:endParaRPr lang="en-US" altLang="ko-KR" sz="1800" b="1" dirty="0"/>
          </a:p>
        </p:txBody>
      </p:sp>
      <p:grpSp>
        <p:nvGrpSpPr>
          <p:cNvPr id="5" name="그룹 4"/>
          <p:cNvGrpSpPr/>
          <p:nvPr/>
        </p:nvGrpSpPr>
        <p:grpSpPr>
          <a:xfrm>
            <a:off x="2252442" y="2532159"/>
            <a:ext cx="4894813" cy="3850128"/>
            <a:chOff x="2252442" y="2532159"/>
            <a:chExt cx="4894813" cy="3850128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2442" y="2532159"/>
              <a:ext cx="4894813" cy="3850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2743201" y="5654351"/>
              <a:ext cx="998375" cy="261257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63014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ko-KR" altLang="en-US" dirty="0"/>
              <a:t>안드로이드 개발 환경 구축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Android Studio </a:t>
            </a:r>
            <a:r>
              <a:rPr lang="ko-KR" altLang="en-US" sz="2400" dirty="0"/>
              <a:t>다운</a:t>
            </a:r>
            <a:r>
              <a:rPr lang="en-US" altLang="ko-KR" sz="2400" dirty="0"/>
              <a:t>[2/3]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Android Studio </a:t>
            </a:r>
            <a:r>
              <a:rPr lang="ko-KR" altLang="en-US" sz="1800" b="1" dirty="0"/>
              <a:t>버전 목록 중 </a:t>
            </a:r>
            <a:r>
              <a:rPr lang="en-US" altLang="ko-KR" sz="1800" b="1" dirty="0">
                <a:solidFill>
                  <a:srgbClr val="FF0000"/>
                </a:solidFill>
              </a:rPr>
              <a:t>Android Studio 3.0.1 </a:t>
            </a:r>
            <a:r>
              <a:rPr lang="ko-KR" altLang="en-US" sz="1800" b="1" dirty="0"/>
              <a:t>클릭</a:t>
            </a:r>
            <a:endParaRPr lang="en-US" altLang="ko-KR" sz="18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878" y="2752531"/>
            <a:ext cx="4997801" cy="3762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743201" y="5238465"/>
            <a:ext cx="998375" cy="215915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293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ko-KR" altLang="en-US" dirty="0"/>
              <a:t>안드로이드 개발 환경 구축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Android Studio </a:t>
            </a:r>
            <a:r>
              <a:rPr lang="ko-KR" altLang="en-US" sz="2400" dirty="0"/>
              <a:t>다운</a:t>
            </a:r>
            <a:r>
              <a:rPr lang="en-US" altLang="ko-KR" sz="2400" dirty="0"/>
              <a:t>[3/3]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Installers </a:t>
            </a:r>
            <a:r>
              <a:rPr lang="ko-KR" altLang="en-US" sz="1800" b="1" dirty="0"/>
              <a:t>목록 중 본인의 운영체제에 알맞은 파일을 클릭하여 설치</a:t>
            </a:r>
            <a:endParaRPr lang="en-US" altLang="ko-KR" sz="18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394" y="2778773"/>
            <a:ext cx="6286500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230223" y="3606223"/>
            <a:ext cx="4170461" cy="382507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706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838200"/>
            <a:ext cx="300672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2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457200" y="76200"/>
            <a:ext cx="8229600" cy="1143000"/>
          </a:xfrm>
        </p:spPr>
        <p:txBody>
          <a:bodyPr anchor="ctr"/>
          <a:lstStyle/>
          <a:p>
            <a:pPr eaLnBrk="1" hangingPunct="1"/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Evolution of Cell Phones</a:t>
            </a:r>
          </a:p>
        </p:txBody>
      </p:sp>
      <p:pic>
        <p:nvPicPr>
          <p:cNvPr id="86020" name="Picture 4" descr="http://therawfeed.com/pix/get_smart_shoe_phone.jpg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" y="1219200"/>
            <a:ext cx="1238250" cy="1176338"/>
          </a:xfrm>
          <a:noFill/>
        </p:spPr>
      </p:pic>
      <p:sp>
        <p:nvSpPr>
          <p:cNvPr id="86021" name="Rectangle 5"/>
          <p:cNvSpPr>
            <a:spLocks noChangeArrowheads="1"/>
          </p:cNvSpPr>
          <p:nvPr/>
        </p:nvSpPr>
        <p:spPr bwMode="auto">
          <a:xfrm>
            <a:off x="0" y="2514600"/>
            <a:ext cx="2054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l" eaLnBrk="1" hangingPunct="1"/>
            <a:r>
              <a:rPr lang="en-US" altLang="zh-CN" sz="1200" b="1" i="1">
                <a:solidFill>
                  <a:srgbClr val="00279F"/>
                </a:solidFill>
                <a:ea typeface="SimSun" panose="02010600030101010101" pitchFamily="2" charset="-122"/>
              </a:rPr>
              <a:t>OK chief, I’ll get on it right away!</a:t>
            </a:r>
          </a:p>
        </p:txBody>
      </p:sp>
      <p:sp>
        <p:nvSpPr>
          <p:cNvPr id="86022" name="Rectangle 6"/>
          <p:cNvSpPr>
            <a:spLocks noChangeArrowheads="1"/>
          </p:cNvSpPr>
          <p:nvPr/>
        </p:nvSpPr>
        <p:spPr bwMode="auto">
          <a:xfrm>
            <a:off x="76200" y="4724400"/>
            <a:ext cx="89154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682625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682625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682625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682625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682625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ctr" defTabSz="68262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ctr" defTabSz="68262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ctr" defTabSz="68262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ctr" defTabSz="68262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l"/>
            <a:r>
              <a:rPr lang="en-US" altLang="zh-CN" sz="1800" b="1">
                <a:solidFill>
                  <a:srgbClr val="000099"/>
                </a:solidFill>
                <a:latin typeface="Garamond" panose="02020404030301010803" pitchFamily="18" charset="0"/>
                <a:ea typeface="SimSun" panose="02010600030101010101" pitchFamily="2" charset="-122"/>
              </a:rPr>
              <a:t>Date		1983			1989			1996			2005</a:t>
            </a:r>
          </a:p>
          <a:p>
            <a:pPr algn="l"/>
            <a:r>
              <a:rPr lang="en-US" altLang="zh-CN" sz="1800" b="1">
                <a:solidFill>
                  <a:srgbClr val="000099"/>
                </a:solidFill>
                <a:latin typeface="Garamond" panose="02020404030301010803" pitchFamily="18" charset="0"/>
                <a:ea typeface="SimSun" panose="02010600030101010101" pitchFamily="2" charset="-122"/>
              </a:rPr>
              <a:t>Model:        	DynaTAC		MicroTAC		StarTAC		Razor V3</a:t>
            </a:r>
          </a:p>
          <a:p>
            <a:pPr algn="l"/>
            <a:r>
              <a:rPr lang="en-US" altLang="zh-CN" sz="1800" b="1">
                <a:solidFill>
                  <a:srgbClr val="000099"/>
                </a:solidFill>
                <a:latin typeface="Garamond" panose="02020404030301010803" pitchFamily="18" charset="0"/>
                <a:ea typeface="SimSun" panose="02010600030101010101" pitchFamily="2" charset="-122"/>
              </a:rPr>
              <a:t>Size: (high) 	10 inches (25cm)</a:t>
            </a:r>
            <a:r>
              <a:rPr lang="en-US" altLang="zh-CN" sz="1800">
                <a:solidFill>
                  <a:srgbClr val="000099"/>
                </a:solidFill>
                <a:latin typeface="Garamond" panose="02020404030301010803" pitchFamily="18" charset="0"/>
                <a:ea typeface="SimSun" panose="02010600030101010101" pitchFamily="2" charset="-122"/>
              </a:rPr>
              <a:t> </a:t>
            </a:r>
            <a:r>
              <a:rPr lang="en-US" altLang="zh-CN" sz="1800" b="1">
                <a:solidFill>
                  <a:srgbClr val="000099"/>
                </a:solidFill>
                <a:latin typeface="Garamond" panose="02020404030301010803" pitchFamily="18" charset="0"/>
                <a:ea typeface="SimSun" panose="02010600030101010101" pitchFamily="2" charset="-122"/>
              </a:rPr>
              <a:t>	9 inches</a:t>
            </a:r>
            <a:r>
              <a:rPr lang="en-US" altLang="zh-CN" sz="1800">
                <a:solidFill>
                  <a:srgbClr val="000099"/>
                </a:solidFill>
                <a:latin typeface="Garamond" panose="02020404030301010803" pitchFamily="18" charset="0"/>
                <a:ea typeface="SimSun" panose="02010600030101010101" pitchFamily="2" charset="-122"/>
              </a:rPr>
              <a:t> </a:t>
            </a:r>
            <a:r>
              <a:rPr lang="en-US" altLang="zh-CN" sz="1800" b="1">
                <a:solidFill>
                  <a:srgbClr val="000099"/>
                </a:solidFill>
                <a:latin typeface="Garamond" panose="02020404030301010803" pitchFamily="18" charset="0"/>
                <a:ea typeface="SimSun" panose="02010600030101010101" pitchFamily="2" charset="-122"/>
              </a:rPr>
              <a:t>     		3.9 inches		3.7 inches</a:t>
            </a:r>
          </a:p>
          <a:p>
            <a:pPr algn="l"/>
            <a:r>
              <a:rPr lang="en-US" altLang="zh-CN" sz="1800" b="1">
                <a:solidFill>
                  <a:srgbClr val="000099"/>
                </a:solidFill>
                <a:latin typeface="Garamond" panose="02020404030301010803" pitchFamily="18" charset="0"/>
                <a:ea typeface="SimSun" panose="02010600030101010101" pitchFamily="2" charset="-122"/>
              </a:rPr>
              <a:t>Weight:          	28 ounces (793g)</a:t>
            </a:r>
            <a:r>
              <a:rPr lang="en-US" altLang="zh-CN" sz="1800">
                <a:solidFill>
                  <a:srgbClr val="000099"/>
                </a:solidFill>
                <a:latin typeface="Garamond" panose="02020404030301010803" pitchFamily="18" charset="0"/>
                <a:ea typeface="SimSun" panose="02010600030101010101" pitchFamily="2" charset="-122"/>
              </a:rPr>
              <a:t> </a:t>
            </a:r>
            <a:r>
              <a:rPr lang="en-US" altLang="zh-CN" sz="1800" b="1">
                <a:solidFill>
                  <a:srgbClr val="000099"/>
                </a:solidFill>
                <a:latin typeface="Garamond" panose="02020404030301010803" pitchFamily="18" charset="0"/>
                <a:ea typeface="SimSun" panose="02010600030101010101" pitchFamily="2" charset="-122"/>
              </a:rPr>
              <a:t>	12.3 ounces</a:t>
            </a:r>
            <a:r>
              <a:rPr lang="en-US" altLang="zh-CN" sz="1800">
                <a:solidFill>
                  <a:srgbClr val="000099"/>
                </a:solidFill>
                <a:latin typeface="Garamond" panose="02020404030301010803" pitchFamily="18" charset="0"/>
                <a:ea typeface="SimSun" panose="02010600030101010101" pitchFamily="2" charset="-122"/>
              </a:rPr>
              <a:t> </a:t>
            </a:r>
            <a:r>
              <a:rPr lang="en-US" altLang="zh-CN" sz="1800" b="1">
                <a:solidFill>
                  <a:srgbClr val="000099"/>
                </a:solidFill>
                <a:latin typeface="Garamond" panose="02020404030301010803" pitchFamily="18" charset="0"/>
                <a:ea typeface="SimSun" panose="02010600030101010101" pitchFamily="2" charset="-122"/>
              </a:rPr>
              <a:t>		4.3 ounces</a:t>
            </a:r>
            <a:r>
              <a:rPr lang="en-US" altLang="zh-CN" sz="1800">
                <a:solidFill>
                  <a:srgbClr val="000099"/>
                </a:solidFill>
                <a:latin typeface="Garamond" panose="02020404030301010803" pitchFamily="18" charset="0"/>
                <a:ea typeface="SimSun" panose="02010600030101010101" pitchFamily="2" charset="-122"/>
              </a:rPr>
              <a:t> </a:t>
            </a:r>
            <a:r>
              <a:rPr lang="en-US" altLang="zh-CN" sz="1800" b="1">
                <a:solidFill>
                  <a:srgbClr val="000099"/>
                </a:solidFill>
                <a:latin typeface="Garamond" panose="02020404030301010803" pitchFamily="18" charset="0"/>
                <a:ea typeface="SimSun" panose="02010600030101010101" pitchFamily="2" charset="-122"/>
              </a:rPr>
              <a:t>		3.3 ounces</a:t>
            </a:r>
            <a:r>
              <a:rPr lang="en-US" altLang="zh-CN" sz="1800">
                <a:solidFill>
                  <a:srgbClr val="000099"/>
                </a:solidFill>
                <a:latin typeface="Garamond" panose="02020404030301010803" pitchFamily="18" charset="0"/>
                <a:ea typeface="SimSun" panose="02010600030101010101" pitchFamily="2" charset="-122"/>
              </a:rPr>
              <a:t> </a:t>
            </a:r>
            <a:r>
              <a:rPr lang="en-US" altLang="zh-CN" sz="1800" b="1">
                <a:solidFill>
                  <a:srgbClr val="000099"/>
                </a:solidFill>
                <a:latin typeface="Garamond" panose="02020404030301010803" pitchFamily="18" charset="0"/>
                <a:ea typeface="SimSun" panose="02010600030101010101" pitchFamily="2" charset="-122"/>
              </a:rPr>
              <a:t>Talk Time:				2 hr			3 hr			5 hr</a:t>
            </a:r>
          </a:p>
          <a:p>
            <a:pPr algn="l"/>
            <a:r>
              <a:rPr lang="en-US" altLang="zh-CN" sz="1800" b="1">
                <a:solidFill>
                  <a:srgbClr val="000099"/>
                </a:solidFill>
                <a:latin typeface="Garamond" panose="02020404030301010803" pitchFamily="18" charset="0"/>
                <a:ea typeface="SimSun" panose="02010600030101010101" pitchFamily="2" charset="-122"/>
              </a:rPr>
              <a:t>Stand by Time: 			24 hr			60 hr			170 hr</a:t>
            </a:r>
          </a:p>
        </p:txBody>
      </p:sp>
      <p:pic>
        <p:nvPicPr>
          <p:cNvPr id="76809" name="Picture 9" descr="http://upload.wikimedia.org/wikipedia/en/2/28/9800x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752600"/>
            <a:ext cx="1719263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11" name="Picture 11" descr="http://www.cellink.com.au/products/images/motorola_startac7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667000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13" name="Picture 13" descr="http://www.state.lib.la.us/srp-art/2006teen/razor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2895600"/>
            <a:ext cx="1120775" cy="184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6" name="Rectangle 14"/>
          <p:cNvSpPr>
            <a:spLocks noChangeArrowheads="1"/>
          </p:cNvSpPr>
          <p:nvPr/>
        </p:nvSpPr>
        <p:spPr bwMode="auto">
          <a:xfrm>
            <a:off x="5181600" y="6553200"/>
            <a:ext cx="3962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682625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682625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682625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682625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682625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ctr" defTabSz="68262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ctr" defTabSz="68262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ctr" defTabSz="68262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ctr" defTabSz="68262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r"/>
            <a:r>
              <a:rPr lang="en-US" altLang="zh-CN" sz="1400" b="1">
                <a:latin typeface="Garamond" panose="02020404030301010803" pitchFamily="18" charset="0"/>
                <a:ea typeface="SimSun" panose="02010600030101010101" pitchFamily="2" charset="-122"/>
              </a:rPr>
              <a:t>Picture source: Wikipedia</a:t>
            </a:r>
          </a:p>
        </p:txBody>
      </p:sp>
    </p:spTree>
    <p:extLst>
      <p:ext uri="{BB962C8B-B14F-4D97-AF65-F5344CB8AC3E}">
        <p14:creationId xmlns:p14="http://schemas.microsoft.com/office/powerpoint/2010/main" val="5271927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ko-KR" altLang="en-US" dirty="0"/>
              <a:t>안드로이드 개발 환경 구축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Android Studio </a:t>
            </a:r>
            <a:r>
              <a:rPr lang="ko-KR" altLang="en-US" sz="2400" dirty="0"/>
              <a:t>설치</a:t>
            </a:r>
            <a:r>
              <a:rPr lang="en-US" altLang="ko-KR" sz="2400" dirty="0"/>
              <a:t>[1/4]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다운로드받은 파일</a:t>
            </a:r>
            <a:r>
              <a:rPr lang="en-US" altLang="ko-KR" sz="1800" b="1" dirty="0"/>
              <a:t>(android-studio-ide-</a:t>
            </a:r>
            <a:r>
              <a:rPr lang="ko-KR" altLang="en-US" sz="1800" b="1" dirty="0" err="1"/>
              <a:t>빌드버전</a:t>
            </a:r>
            <a:r>
              <a:rPr lang="en-US" altLang="ko-KR" sz="1800" b="1" dirty="0"/>
              <a:t>.exe)</a:t>
            </a:r>
            <a:r>
              <a:rPr lang="ko-KR" altLang="en-US" sz="1800" b="1" dirty="0"/>
              <a:t> 실행 후 항목이 모두 </a:t>
            </a:r>
            <a:endParaRPr lang="en-US" altLang="ko-KR" sz="1800" b="1" dirty="0"/>
          </a:p>
          <a:p>
            <a:pPr marL="0" indent="0">
              <a:buNone/>
            </a:pPr>
            <a:r>
              <a:rPr lang="en-US" altLang="ko-KR" sz="1800" b="1" dirty="0"/>
              <a:t>    </a:t>
            </a:r>
            <a:r>
              <a:rPr lang="ko-KR" altLang="en-US" sz="1800" b="1" dirty="0"/>
              <a:t>선택된 상태로 두고 </a:t>
            </a:r>
            <a:r>
              <a:rPr lang="en-US" altLang="ko-KR" sz="1800" b="1" dirty="0"/>
              <a:t>&lt;Next&gt; </a:t>
            </a:r>
            <a:r>
              <a:rPr lang="ko-KR" altLang="en-US" sz="1800" b="1" dirty="0"/>
              <a:t>클릭</a:t>
            </a:r>
            <a:endParaRPr lang="en-US" altLang="ko-KR" sz="18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026" y="2976892"/>
            <a:ext cx="4443986" cy="342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61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ko-KR" altLang="en-US" dirty="0"/>
              <a:t>안드로이드 개발 환경 구축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Android Studio </a:t>
            </a:r>
            <a:r>
              <a:rPr lang="ko-KR" altLang="en-US" sz="2400" dirty="0"/>
              <a:t>설치</a:t>
            </a:r>
            <a:r>
              <a:rPr lang="en-US" altLang="ko-KR" sz="2400" dirty="0"/>
              <a:t>[2/4]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57400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u="sng" dirty="0"/>
              <a:t>반드시 </a:t>
            </a:r>
            <a:r>
              <a:rPr lang="en-US" altLang="ko-KR" sz="1800" b="1" u="sng" dirty="0"/>
              <a:t>SDK</a:t>
            </a:r>
            <a:r>
              <a:rPr lang="ko-KR" altLang="en-US" sz="1800" b="1" u="sng" dirty="0"/>
              <a:t>폴더의 위치를 </a:t>
            </a:r>
            <a:r>
              <a:rPr lang="en-US" altLang="ko-KR" sz="1800" b="1" u="sng" dirty="0">
                <a:solidFill>
                  <a:srgbClr val="FF0000"/>
                </a:solidFill>
              </a:rPr>
              <a:t>C:\sdk </a:t>
            </a:r>
            <a:r>
              <a:rPr lang="ko-KR" altLang="en-US" sz="1800" b="1" u="sng" dirty="0"/>
              <a:t>로</a:t>
            </a:r>
            <a:r>
              <a:rPr lang="en-US" altLang="ko-KR" sz="1800" b="1" u="sng" dirty="0"/>
              <a:t> </a:t>
            </a:r>
            <a:r>
              <a:rPr lang="ko-KR" altLang="en-US" sz="1800" b="1" u="sng" dirty="0" err="1"/>
              <a:t>변경할것</a:t>
            </a:r>
            <a:r>
              <a:rPr lang="en-US" altLang="ko-KR" sz="1800" b="1" u="sng" dirty="0"/>
              <a:t>!!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62" y="2725931"/>
            <a:ext cx="4448175" cy="3457575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>
            <a:off x="5001370" y="5176299"/>
            <a:ext cx="10654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122504" y="4905955"/>
            <a:ext cx="18213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반드시</a:t>
            </a:r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C:\sdk </a:t>
            </a:r>
            <a:r>
              <a:rPr lang="ko-KR" altLang="en-US" dirty="0" err="1"/>
              <a:t>로변경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488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ko-KR" altLang="en-US" dirty="0"/>
              <a:t>안드로이드 개발 환경 구축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Android Studio </a:t>
            </a:r>
            <a:r>
              <a:rPr lang="ko-KR" altLang="en-US" sz="2400" dirty="0"/>
              <a:t>설치</a:t>
            </a:r>
            <a:r>
              <a:rPr lang="en-US" altLang="ko-KR" sz="2400" dirty="0"/>
              <a:t>[3/4]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시작 메뉴 폴더를 생성하는 화면에서도 기본값으로 두고 </a:t>
            </a:r>
            <a:r>
              <a:rPr lang="en-US" altLang="ko-KR" sz="1800" b="1" dirty="0"/>
              <a:t>&lt;Install&gt;</a:t>
            </a:r>
            <a:r>
              <a:rPr lang="ko-KR" altLang="en-US" sz="1800" b="1" dirty="0"/>
              <a:t>을 클릭</a:t>
            </a:r>
            <a:endParaRPr lang="en-US" altLang="ko-KR" sz="18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659" y="2984009"/>
            <a:ext cx="4787900" cy="327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330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ko-KR" altLang="en-US" dirty="0"/>
              <a:t>안드로이드 개발 환경 구축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Android Studio </a:t>
            </a:r>
            <a:r>
              <a:rPr lang="ko-KR" altLang="en-US" sz="2400" dirty="0"/>
              <a:t>설치</a:t>
            </a:r>
            <a:r>
              <a:rPr lang="en-US" altLang="ko-KR" sz="2400" dirty="0"/>
              <a:t>[4/4]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설치가 완료되면 </a:t>
            </a:r>
            <a:r>
              <a:rPr lang="en-US" altLang="ko-KR" sz="1800" b="1" dirty="0"/>
              <a:t>Start Android Studio</a:t>
            </a:r>
            <a:r>
              <a:rPr lang="ko-KR" altLang="en-US" sz="1800" b="1" dirty="0"/>
              <a:t>를 체크하고 </a:t>
            </a:r>
            <a:r>
              <a:rPr lang="en-US" altLang="ko-KR" sz="1800" b="1" dirty="0"/>
              <a:t>&lt;Finish&gt;</a:t>
            </a:r>
            <a:r>
              <a:rPr lang="ko-KR" altLang="en-US" sz="1800" b="1" dirty="0"/>
              <a:t> 클릭</a:t>
            </a:r>
            <a:endParaRPr lang="en-US" altLang="ko-KR" sz="18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175" y="2740024"/>
            <a:ext cx="5365650" cy="3660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722068" y="4374292"/>
                <a:ext cx="423514" cy="4231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√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068" y="4374292"/>
                <a:ext cx="423514" cy="423129"/>
              </a:xfrm>
              <a:prstGeom prst="rect">
                <a:avLst/>
              </a:prstGeom>
              <a:blipFill rotWithShape="1">
                <a:blip r:embed="rId3"/>
                <a:stretch>
                  <a:fillRect r="-1449" b="-72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41114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/>
              <a:t>안드로이드 개발 환경 구축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Android Studio </a:t>
            </a:r>
            <a:r>
              <a:rPr lang="ko-KR" altLang="en-US" sz="2400" dirty="0"/>
              <a:t>설정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자동으로 </a:t>
            </a:r>
            <a:r>
              <a:rPr lang="ko-KR" altLang="en-US" sz="1800" b="1" dirty="0" err="1"/>
              <a:t>안드로이드</a:t>
            </a:r>
            <a:r>
              <a:rPr lang="ko-KR" altLang="en-US" sz="1800" b="1" dirty="0"/>
              <a:t> 스튜디오가 실행된다</a:t>
            </a:r>
            <a:r>
              <a:rPr lang="en-US" altLang="ko-KR" sz="1800" b="1" dirty="0"/>
              <a:t>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92" y="2777745"/>
            <a:ext cx="3800475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25791" y="5293217"/>
            <a:ext cx="3593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 Android Studio </a:t>
            </a:r>
            <a:r>
              <a:rPr lang="ko-KR" altLang="en-US" sz="1600" dirty="0"/>
              <a:t>로고 화면 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53689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다음과 같은 선택 화면이 나오면 아래쪽 ‘</a:t>
            </a:r>
            <a:r>
              <a:rPr lang="en-US" altLang="ko-KR" sz="1800" b="1" dirty="0"/>
              <a:t>I do not have a previous ~~’</a:t>
            </a:r>
            <a:r>
              <a:rPr lang="ko-KR" altLang="en-US" sz="1800" b="1" dirty="0"/>
              <a:t>가</a:t>
            </a:r>
          </a:p>
          <a:p>
            <a:pPr marL="0" indent="0">
              <a:buNone/>
            </a:pPr>
            <a:r>
              <a:rPr lang="ko-KR" altLang="en-US" sz="1800" b="1" dirty="0"/>
              <a:t>    선택된 상태에서 </a:t>
            </a:r>
            <a:r>
              <a:rPr lang="en-US" altLang="ko-KR" sz="1800" b="1" dirty="0"/>
              <a:t>&lt;OK&gt;</a:t>
            </a:r>
            <a:r>
              <a:rPr lang="ko-KR" altLang="en-US" sz="1800" b="1" dirty="0"/>
              <a:t>를 클릭 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나오지 않을 </a:t>
            </a:r>
            <a:r>
              <a:rPr lang="ko-KR" altLang="en-US" sz="1800" b="1" dirty="0" err="1"/>
              <a:t>수도있다</a:t>
            </a:r>
            <a:r>
              <a:rPr lang="en-US" altLang="ko-KR" sz="1800" b="1" dirty="0"/>
              <a:t>.)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55" y="2958880"/>
            <a:ext cx="6788338" cy="2857720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ko-KR" altLang="en-US" dirty="0"/>
              <a:t>안드로이드 개발 환경 구축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Android Studio </a:t>
            </a:r>
            <a:r>
              <a:rPr lang="ko-KR" altLang="en-US" sz="2400" dirty="0"/>
              <a:t>설정</a:t>
            </a:r>
            <a:r>
              <a:rPr lang="en-US" altLang="ko-KR" sz="2400" dirty="0"/>
              <a:t>[1/7]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44983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다음화면에서 </a:t>
            </a:r>
            <a:r>
              <a:rPr lang="en-US" altLang="ko-KR" sz="1800" b="1" dirty="0"/>
              <a:t>Next </a:t>
            </a:r>
            <a:r>
              <a:rPr lang="ko-KR" altLang="en-US" sz="1800" b="1" dirty="0"/>
              <a:t>클릭</a:t>
            </a:r>
            <a:endParaRPr lang="en-US" altLang="ko-KR" sz="18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160" y="2760707"/>
            <a:ext cx="4861560" cy="3640093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ko-KR" altLang="en-US" dirty="0"/>
              <a:t>안드로이드 개발 환경 구축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Android Studio </a:t>
            </a:r>
            <a:r>
              <a:rPr lang="ko-KR" altLang="en-US" sz="2400" dirty="0"/>
              <a:t>설정</a:t>
            </a:r>
            <a:r>
              <a:rPr lang="en-US" altLang="ko-KR" sz="2400" dirty="0"/>
              <a:t>[2/7]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86726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기본</a:t>
            </a:r>
            <a:r>
              <a:rPr lang="en-US" altLang="ko-KR" sz="1800" b="1" dirty="0"/>
              <a:t>(Standard) </a:t>
            </a:r>
            <a:r>
              <a:rPr lang="ko-KR" altLang="en-US" sz="1800" b="1" dirty="0"/>
              <a:t>설치를 선택 후 </a:t>
            </a:r>
            <a:r>
              <a:rPr lang="en-US" altLang="ko-KR" sz="1800" b="1" dirty="0"/>
              <a:t>Next </a:t>
            </a:r>
            <a:r>
              <a:rPr lang="ko-KR" altLang="en-US" sz="1800" b="1" dirty="0"/>
              <a:t>클릭</a:t>
            </a:r>
            <a:endParaRPr lang="en-US" altLang="ko-KR" sz="18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773" y="2637480"/>
            <a:ext cx="5028248" cy="3763320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ko-KR" altLang="en-US" dirty="0"/>
              <a:t>안드로이드 개발 환경 구축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Android Studio </a:t>
            </a:r>
            <a:r>
              <a:rPr lang="ko-KR" altLang="en-US" sz="2400" dirty="0"/>
              <a:t>설정</a:t>
            </a:r>
            <a:r>
              <a:rPr lang="en-US" altLang="ko-KR" sz="2400" dirty="0"/>
              <a:t>[3/7]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4796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다음 화면에서 </a:t>
            </a:r>
            <a:r>
              <a:rPr lang="en-US" altLang="ko-KR" sz="1800" b="1" dirty="0"/>
              <a:t>Finish </a:t>
            </a:r>
            <a:r>
              <a:rPr lang="ko-KR" altLang="en-US" sz="1800" b="1" dirty="0"/>
              <a:t>클릭</a:t>
            </a:r>
            <a:endParaRPr lang="en-US" altLang="ko-KR" sz="18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192" y="2752725"/>
            <a:ext cx="4874267" cy="3648075"/>
          </a:xfrm>
          <a:prstGeom prst="rect">
            <a:avLst/>
          </a:prstGeom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ko-KR" altLang="en-US" dirty="0"/>
              <a:t>안드로이드 개발 환경 구축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Android Studio </a:t>
            </a:r>
            <a:r>
              <a:rPr lang="ko-KR" altLang="en-US" sz="2400" dirty="0"/>
              <a:t>설정</a:t>
            </a:r>
            <a:r>
              <a:rPr lang="en-US" altLang="ko-KR" sz="2400" dirty="0"/>
              <a:t>[4/7]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45339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그 후 안드로이드 스튜디오 구동을 위한 파일을 인스톨</a:t>
            </a:r>
            <a:r>
              <a:rPr lang="en-US" altLang="ko-KR" sz="1800" b="1" dirty="0"/>
              <a:t>. </a:t>
            </a:r>
            <a:r>
              <a:rPr lang="ko-KR" altLang="en-US" sz="1800" b="1" dirty="0"/>
              <a:t>인스톨이 끝나면 </a:t>
            </a:r>
            <a:r>
              <a:rPr lang="en-US" altLang="ko-KR" sz="1800" b="1" dirty="0"/>
              <a:t>Finish</a:t>
            </a:r>
            <a:r>
              <a:rPr lang="ko-KR" altLang="en-US" sz="1800" b="1" dirty="0"/>
              <a:t>버튼을 클릭</a:t>
            </a:r>
            <a:endParaRPr lang="en-US" altLang="ko-KR" sz="18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51" y="2901315"/>
            <a:ext cx="4664029" cy="3499485"/>
          </a:xfrm>
          <a:prstGeom prst="rect">
            <a:avLst/>
          </a:prstGeom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ko-KR" altLang="en-US" dirty="0"/>
              <a:t>안드로이드 개발 환경 구축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Android Studio </a:t>
            </a:r>
            <a:r>
              <a:rPr lang="ko-KR" altLang="en-US" sz="2400" dirty="0"/>
              <a:t>설정</a:t>
            </a:r>
            <a:r>
              <a:rPr lang="en-US" altLang="ko-KR" sz="2400" dirty="0"/>
              <a:t>[5/7]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0892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 anchor="ctr"/>
          <a:lstStyle/>
          <a:p>
            <a:pPr eaLnBrk="1" hangingPunct="1"/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Personal Digital Assistants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04800" y="1219200"/>
            <a:ext cx="5665788" cy="5181600"/>
          </a:xfrm>
        </p:spPr>
        <p:txBody>
          <a:bodyPr/>
          <a:lstStyle/>
          <a:p>
            <a:pPr eaLnBrk="1" hangingPunct="1"/>
            <a:r>
              <a:rPr lang="en-US" altLang="zh-CN" sz="1800">
                <a:effectLst>
                  <a:outerShdw blurRad="38100" dist="38100" dir="2700000" algn="tl">
                    <a:srgbClr val="C0C0C0"/>
                  </a:outerShdw>
                </a:effectLst>
              </a:rPr>
              <a:t>Personal Digital Assistants (PDA</a:t>
            </a:r>
            <a:r>
              <a:rPr lang="en-US" altLang="zh-CN" sz="180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’</a:t>
            </a:r>
            <a:r>
              <a:rPr lang="en-US" altLang="zh-CN" sz="1800">
                <a:effectLst>
                  <a:outerShdw blurRad="38100" dist="38100" dir="2700000" algn="tl">
                    <a:srgbClr val="C0C0C0"/>
                  </a:outerShdw>
                </a:effectLst>
              </a:rPr>
              <a:t>s) are personal handheld computers.</a:t>
            </a:r>
          </a:p>
          <a:p>
            <a:pPr eaLnBrk="1" hangingPunct="1"/>
            <a:r>
              <a:rPr lang="en-US" altLang="zh-CN" sz="1800">
                <a:effectLst>
                  <a:outerShdw blurRad="38100" dist="38100" dir="2700000" algn="tl">
                    <a:srgbClr val="C0C0C0"/>
                  </a:outerShdw>
                </a:effectLst>
              </a:rPr>
              <a:t>They are used to keep schedules, and have features that include: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altLang="zh-CN" sz="1600">
                <a:effectLst>
                  <a:outerShdw blurRad="38100" dist="38100" dir="2700000" algn="tl">
                    <a:srgbClr val="C0C0C0"/>
                  </a:outerShdw>
                </a:effectLst>
              </a:rPr>
              <a:t>Typewriting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altLang="zh-CN" sz="1600">
                <a:effectLst>
                  <a:outerShdw blurRad="38100" dist="38100" dir="2700000" algn="tl">
                    <a:srgbClr val="C0C0C0"/>
                  </a:outerShdw>
                </a:effectLst>
              </a:rPr>
              <a:t>Address Book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altLang="zh-CN" sz="1600">
                <a:effectLst>
                  <a:outerShdw blurRad="38100" dist="38100" dir="2700000" algn="tl">
                    <a:srgbClr val="C0C0C0"/>
                  </a:outerShdw>
                </a:effectLst>
              </a:rPr>
              <a:t>Calendar</a:t>
            </a:r>
          </a:p>
          <a:p>
            <a:pPr eaLnBrk="1" hangingPunct="1"/>
            <a:endParaRPr lang="en-US" altLang="zh-CN" sz="18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88068" name="Picture 12" descr="http://upload.wikimedia.org/wikipedia/commons/a/a5/Apple_Newton_MP1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752600"/>
            <a:ext cx="2279650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9" name="Rectangle 13"/>
          <p:cNvSpPr>
            <a:spLocks noChangeArrowheads="1"/>
          </p:cNvSpPr>
          <p:nvPr/>
        </p:nvSpPr>
        <p:spPr bwMode="auto">
          <a:xfrm>
            <a:off x="5181600" y="6553200"/>
            <a:ext cx="3962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682625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682625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682625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682625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682625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ctr" defTabSz="68262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ctr" defTabSz="68262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ctr" defTabSz="68262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ctr" defTabSz="68262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r"/>
            <a:r>
              <a:rPr lang="en-US" altLang="zh-CN" sz="1400" b="1">
                <a:latin typeface="Garamond" panose="02020404030301010803" pitchFamily="18" charset="0"/>
                <a:ea typeface="SimSun" panose="02010600030101010101" pitchFamily="2" charset="-122"/>
              </a:rPr>
              <a:t>Picture source: Wikipedia</a:t>
            </a:r>
          </a:p>
        </p:txBody>
      </p:sp>
      <p:pic>
        <p:nvPicPr>
          <p:cNvPr id="6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171" y="4112419"/>
            <a:ext cx="1439863" cy="227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52244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Android Studio </a:t>
            </a:r>
            <a:r>
              <a:rPr lang="ko-KR" altLang="en-US" sz="1800" b="1" dirty="0"/>
              <a:t>초기화면 아래쪽의 ‘</a:t>
            </a:r>
            <a:r>
              <a:rPr lang="en-US" altLang="ko-KR" sz="1800" b="1" dirty="0"/>
              <a:t>Configure’</a:t>
            </a:r>
            <a:r>
              <a:rPr lang="ko-KR" altLang="en-US" sz="1800" b="1" dirty="0"/>
              <a:t>를 클릭한 후 ‘</a:t>
            </a:r>
            <a:r>
              <a:rPr lang="en-US" altLang="ko-KR" sz="1800" b="1" dirty="0"/>
              <a:t>Settings’</a:t>
            </a:r>
            <a:r>
              <a:rPr lang="ko-KR" altLang="en-US" sz="1800" b="1" dirty="0"/>
              <a:t> 클릭</a:t>
            </a:r>
            <a:endParaRPr lang="en-US" altLang="ko-KR" sz="1800" b="1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ko-KR" altLang="en-US" dirty="0"/>
              <a:t>안드로이드 개발 환경 구축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Android Studio </a:t>
            </a:r>
            <a:r>
              <a:rPr lang="ko-KR" altLang="en-US" sz="2400" dirty="0"/>
              <a:t>설정</a:t>
            </a:r>
            <a:r>
              <a:rPr lang="en-US" altLang="ko-KR" sz="2400" dirty="0"/>
              <a:t>[6/7]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684" y="2614411"/>
            <a:ext cx="5092579" cy="3460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740" y="5988514"/>
            <a:ext cx="608479" cy="82808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928001" y="5810998"/>
            <a:ext cx="681905" cy="17844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2950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앞으로 코딩할 소스의 행 번호가 보이도록 설정</a:t>
            </a:r>
            <a:r>
              <a:rPr lang="en-US" altLang="ko-KR" sz="1800" b="1" dirty="0"/>
              <a:t>. </a:t>
            </a:r>
            <a:r>
              <a:rPr lang="ko-KR" altLang="en-US" sz="1800" b="1" dirty="0"/>
              <a:t>왼쪽 </a:t>
            </a:r>
            <a:r>
              <a:rPr lang="en-US" altLang="ko-KR" sz="1800" b="1" dirty="0"/>
              <a:t>[Editor]-[Appearance]</a:t>
            </a:r>
            <a:r>
              <a:rPr lang="ko-KR" altLang="en-US" sz="1800" b="1" dirty="0"/>
              <a:t>를 선택해서 오른쪽의 ‘</a:t>
            </a:r>
            <a:r>
              <a:rPr lang="en-US" altLang="ko-KR" sz="1800" b="1" dirty="0"/>
              <a:t>Show line numbers’</a:t>
            </a:r>
            <a:r>
              <a:rPr lang="ko-KR" altLang="en-US" sz="1800" b="1" dirty="0"/>
              <a:t>를 체크 후 </a:t>
            </a:r>
            <a:r>
              <a:rPr lang="en-US" altLang="ko-KR" sz="1800" b="1" dirty="0"/>
              <a:t>OK </a:t>
            </a:r>
            <a:r>
              <a:rPr lang="ko-KR" altLang="en-US" sz="1800" b="1" dirty="0"/>
              <a:t>버튼 클릭</a:t>
            </a:r>
            <a:endParaRPr lang="en-US" altLang="ko-KR" sz="18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632" y="2800350"/>
            <a:ext cx="6220362" cy="3790950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ko-KR" altLang="en-US" dirty="0"/>
              <a:t>안드로이드 개발 환경 구축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Android Studio </a:t>
            </a:r>
            <a:r>
              <a:rPr lang="ko-KR" altLang="en-US" sz="2400" dirty="0"/>
              <a:t>설정</a:t>
            </a:r>
            <a:r>
              <a:rPr lang="en-US" altLang="ko-KR" sz="2400" dirty="0"/>
              <a:t>[7/7]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78171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/>
              <a:t>안드로이드 개발 환경 구축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SDK </a:t>
            </a:r>
            <a:r>
              <a:rPr lang="ko-KR" altLang="en-US" sz="2400" dirty="0"/>
              <a:t>업데이트</a:t>
            </a:r>
            <a:r>
              <a:rPr lang="en-US" altLang="ko-KR" sz="2400" dirty="0"/>
              <a:t>[1/5]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Android Studio </a:t>
            </a:r>
            <a:r>
              <a:rPr lang="ko-KR" altLang="en-US" sz="1800" b="1" dirty="0"/>
              <a:t>초기화면에서 ‘</a:t>
            </a:r>
            <a:r>
              <a:rPr lang="en-US" altLang="ko-KR" sz="1800" b="1" dirty="0"/>
              <a:t>Configure’</a:t>
            </a:r>
            <a:r>
              <a:rPr lang="ko-KR" altLang="en-US" sz="1800" b="1" dirty="0"/>
              <a:t>를 클릭한 후 ‘</a:t>
            </a:r>
            <a:r>
              <a:rPr lang="en-US" altLang="ko-KR" sz="1800" b="1" dirty="0"/>
              <a:t>SDK Manager’</a:t>
            </a:r>
            <a:r>
              <a:rPr lang="ko-KR" altLang="en-US" sz="1800" b="1" dirty="0"/>
              <a:t>를 클릭</a:t>
            </a:r>
            <a:endParaRPr lang="en-US" altLang="ko-KR" sz="18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356" y="2524231"/>
            <a:ext cx="5683808" cy="3847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062" y="4814016"/>
            <a:ext cx="961849" cy="13017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159823" y="6132973"/>
            <a:ext cx="681905" cy="17844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2935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/>
              <a:t>안드로이드 개발 환경 구축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SDK </a:t>
            </a:r>
            <a:r>
              <a:rPr lang="ko-KR" altLang="en-US" sz="2400" dirty="0"/>
              <a:t>업데이트</a:t>
            </a:r>
            <a:r>
              <a:rPr lang="en-US" altLang="ko-KR" sz="2400" dirty="0"/>
              <a:t>[2/5]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[Android SDK Manager] </a:t>
            </a:r>
            <a:r>
              <a:rPr lang="ko-KR" altLang="en-US" sz="1800" b="1" dirty="0"/>
              <a:t>창에서 </a:t>
            </a:r>
            <a:r>
              <a:rPr lang="en-US" altLang="ko-KR" sz="1800" b="1" dirty="0"/>
              <a:t>5.0~8.0 </a:t>
            </a:r>
            <a:r>
              <a:rPr lang="ko-KR" altLang="en-US" sz="1800" b="1" dirty="0"/>
              <a:t>까지 선택 후 </a:t>
            </a:r>
            <a:r>
              <a:rPr lang="en-US" altLang="ko-KR" sz="1800" b="1" dirty="0"/>
              <a:t>Apply</a:t>
            </a:r>
            <a:r>
              <a:rPr lang="ko-KR" altLang="en-US" sz="1800" b="1" dirty="0"/>
              <a:t>클릭</a:t>
            </a:r>
            <a:endParaRPr lang="en-US" altLang="ko-KR" sz="1800" b="1" dirty="0"/>
          </a:p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(5.0~7.1 </a:t>
            </a:r>
            <a:r>
              <a:rPr lang="ko-KR" altLang="en-US" sz="1800" b="1" dirty="0"/>
              <a:t>이 가장 사람들이 많이 사용하는 </a:t>
            </a:r>
            <a:r>
              <a:rPr lang="ko-KR" altLang="en-US" sz="1800" b="1" dirty="0" err="1"/>
              <a:t>버전이기때문</a:t>
            </a:r>
            <a:r>
              <a:rPr lang="en-US" altLang="ko-KR" sz="1800" b="1" dirty="0"/>
              <a:t>.)</a:t>
            </a:r>
          </a:p>
          <a:p>
            <a:pPr marL="0" indent="-342000">
              <a:buFont typeface="Wingdings" pitchFamily="2" charset="2"/>
              <a:buChar char="v"/>
            </a:pPr>
            <a:r>
              <a:rPr lang="ko-KR" altLang="en-US" sz="1800" b="1" i="1" dirty="0">
                <a:solidFill>
                  <a:srgbClr val="FF0000"/>
                </a:solidFill>
              </a:rPr>
              <a:t>수업 및 과제 평가는 </a:t>
            </a:r>
            <a:r>
              <a:rPr lang="en-US" altLang="ko-KR" sz="1800" b="1" i="1" dirty="0">
                <a:solidFill>
                  <a:srgbClr val="FF0000"/>
                </a:solidFill>
              </a:rPr>
              <a:t>Android 8.0 (Oreo) </a:t>
            </a:r>
            <a:r>
              <a:rPr lang="ko-KR" altLang="en-US" sz="1800" b="1" i="1" dirty="0">
                <a:solidFill>
                  <a:srgbClr val="FF0000"/>
                </a:solidFill>
              </a:rPr>
              <a:t>에서 수행 예정이므로 필수 설치</a:t>
            </a:r>
            <a:endParaRPr lang="en-US" altLang="ko-KR" sz="1800" b="1" i="1" dirty="0">
              <a:solidFill>
                <a:srgbClr val="FF0000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172" y="3026642"/>
            <a:ext cx="5270216" cy="3722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02836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/>
              <a:t>안드로이드 개발 환경 구축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SDK </a:t>
            </a:r>
            <a:r>
              <a:rPr lang="ko-KR" altLang="en-US" sz="2400" dirty="0"/>
              <a:t>업데이트</a:t>
            </a:r>
            <a:r>
              <a:rPr lang="en-US" altLang="ko-KR" sz="2400" dirty="0"/>
              <a:t>[3/5]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060320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해당 패키지 다운로드 및 설치 진행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만약 오른쪽과 비슷한 </a:t>
            </a:r>
            <a:r>
              <a:rPr lang="en-US" altLang="ko-KR" sz="1800" b="1" dirty="0"/>
              <a:t>License </a:t>
            </a:r>
            <a:r>
              <a:rPr lang="ko-KR" altLang="en-US" sz="1800" b="1" dirty="0"/>
              <a:t>창이 나오면</a:t>
            </a:r>
            <a:r>
              <a:rPr lang="en-US" altLang="ko-KR" sz="1800" b="1" dirty="0"/>
              <a:t> Accept license </a:t>
            </a:r>
            <a:r>
              <a:rPr lang="ko-KR" altLang="en-US" sz="1800" b="1" dirty="0"/>
              <a:t>클릭 후 설치 진행 </a:t>
            </a:r>
            <a:endParaRPr lang="en-US" altLang="ko-KR" sz="1800" b="1" dirty="0"/>
          </a:p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시간이 오래 소요됨</a:t>
            </a:r>
            <a:r>
              <a:rPr lang="en-US" altLang="ko-KR" sz="1800" b="1" dirty="0"/>
              <a:t>. </a:t>
            </a:r>
            <a:endParaRPr lang="en-US" altLang="ko-KR" sz="15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12" y="3188525"/>
            <a:ext cx="3994688" cy="33827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674" y="3884736"/>
            <a:ext cx="3778958" cy="238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155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/>
              <a:t>안드로이드 개발 환경 구축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SDK </a:t>
            </a:r>
            <a:r>
              <a:rPr lang="ko-KR" altLang="en-US" sz="2400" dirty="0"/>
              <a:t>업데이트</a:t>
            </a:r>
            <a:r>
              <a:rPr lang="en-US" altLang="ko-KR" sz="2400" dirty="0"/>
              <a:t>[4/5]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SDK Tools </a:t>
            </a:r>
            <a:r>
              <a:rPr lang="ko-KR" altLang="en-US" sz="1800" b="1" dirty="0"/>
              <a:t>탭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선택 후 아래와 같은 목록을 설치</a:t>
            </a:r>
            <a:r>
              <a:rPr lang="en-US" altLang="ko-KR" sz="1800" b="1" dirty="0"/>
              <a:t>. </a:t>
            </a:r>
          </a:p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(</a:t>
            </a:r>
            <a:r>
              <a:rPr lang="ko-KR" altLang="en-US" sz="1800" b="1" dirty="0"/>
              <a:t>오른쪽 </a:t>
            </a:r>
            <a:r>
              <a:rPr lang="en-US" altLang="ko-KR" sz="1800" b="1" dirty="0"/>
              <a:t>Status </a:t>
            </a:r>
            <a:r>
              <a:rPr lang="ko-KR" altLang="en-US" sz="1800" b="1" dirty="0"/>
              <a:t>에 </a:t>
            </a:r>
            <a:r>
              <a:rPr lang="en-US" altLang="ko-KR" sz="1800" b="1" dirty="0"/>
              <a:t>installed </a:t>
            </a:r>
            <a:r>
              <a:rPr lang="ko-KR" altLang="en-US" sz="1800" b="1" dirty="0"/>
              <a:t>되어있다면 설치를 하지 않아도 된다</a:t>
            </a:r>
            <a:r>
              <a:rPr lang="en-US" altLang="ko-KR" sz="1800" b="1" dirty="0"/>
              <a:t>.)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672" y="2736866"/>
            <a:ext cx="5456656" cy="396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8025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/>
              <a:t>안드로이드 개발 환경 구축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SDK </a:t>
            </a:r>
            <a:r>
              <a:rPr lang="ko-KR" altLang="en-US" sz="2400" dirty="0"/>
              <a:t>업데이트</a:t>
            </a:r>
            <a:r>
              <a:rPr lang="en-US" altLang="ko-KR" sz="2400" dirty="0"/>
              <a:t>[5/5]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설치가 완료되면 </a:t>
            </a:r>
            <a:r>
              <a:rPr lang="en-US" altLang="ko-KR" sz="1800" b="1" dirty="0"/>
              <a:t>OK </a:t>
            </a:r>
            <a:r>
              <a:rPr lang="ko-KR" altLang="en-US" sz="1800" b="1" dirty="0"/>
              <a:t>를 눌러 빠져나간다</a:t>
            </a:r>
            <a:r>
              <a:rPr lang="en-US" altLang="ko-KR" sz="1800" b="1" dirty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281" y="2549407"/>
            <a:ext cx="5929437" cy="399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785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/>
              <a:t>안드로이드 개발 환경 구축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/>
              <a:t>[1/15]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Start a new Android Project </a:t>
            </a:r>
            <a:r>
              <a:rPr lang="ko-KR" altLang="en-US" sz="1800" b="1" dirty="0"/>
              <a:t>클릭</a:t>
            </a:r>
            <a:endParaRPr lang="en-US" altLang="ko-KR" sz="18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1" y="1145683"/>
            <a:ext cx="499943" cy="649180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349" y="2580005"/>
            <a:ext cx="5835332" cy="3970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556000" y="4399280"/>
            <a:ext cx="2001520" cy="2844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9140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/>
              <a:t>안드로이드 개발 환경 구축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/>
              <a:t>[2/15]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Application Name</a:t>
            </a:r>
            <a:r>
              <a:rPr lang="ko-KR" altLang="en-US" sz="1800" b="1" dirty="0"/>
              <a:t>을 </a:t>
            </a:r>
            <a:r>
              <a:rPr lang="en-US" altLang="ko-KR" sz="1800" b="1" dirty="0"/>
              <a:t>Test</a:t>
            </a:r>
            <a:r>
              <a:rPr lang="ko-KR" altLang="en-US" sz="1800" b="1" dirty="0"/>
              <a:t>로 하고 </a:t>
            </a:r>
            <a:r>
              <a:rPr lang="en-US" altLang="ko-KR" sz="1800" b="1" dirty="0"/>
              <a:t>Next </a:t>
            </a:r>
            <a:r>
              <a:rPr lang="ko-KR" altLang="en-US" sz="1800" b="1" dirty="0"/>
              <a:t>클릭</a:t>
            </a:r>
            <a:r>
              <a:rPr lang="en-US" altLang="ko-KR" sz="1800" b="1" dirty="0"/>
              <a:t>. </a:t>
            </a:r>
          </a:p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(AVD</a:t>
            </a:r>
            <a:r>
              <a:rPr lang="ko-KR" altLang="en-US" sz="1800" b="1" dirty="0"/>
              <a:t>를 만들기 위해 임시로 만드는 프로젝트</a:t>
            </a:r>
            <a:r>
              <a:rPr lang="en-US" altLang="ko-KR" sz="1800" b="1" dirty="0"/>
              <a:t>.)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003" y="2886323"/>
            <a:ext cx="5244344" cy="34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320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/>
              <a:t>안드로이드 개발 환경 구축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/>
              <a:t>[3/15]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Minimum SDK </a:t>
            </a:r>
            <a:r>
              <a:rPr lang="ko-KR" altLang="en-US" sz="1800" b="1" dirty="0"/>
              <a:t>를 </a:t>
            </a:r>
            <a:r>
              <a:rPr lang="en-US" altLang="ko-KR" sz="1800" b="1" dirty="0"/>
              <a:t>6.0(Marshmallow)</a:t>
            </a:r>
            <a:r>
              <a:rPr lang="ko-KR" altLang="en-US" sz="1800" b="1" dirty="0"/>
              <a:t>으로 선택하고 </a:t>
            </a:r>
            <a:r>
              <a:rPr lang="en-US" altLang="ko-KR" sz="1800" b="1" dirty="0"/>
              <a:t>Next </a:t>
            </a:r>
            <a:r>
              <a:rPr lang="ko-KR" altLang="en-US" sz="1800" b="1" dirty="0"/>
              <a:t>버튼 클릭</a:t>
            </a:r>
            <a:endParaRPr lang="en-US" altLang="ko-KR" sz="1800" b="1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429" y="2596550"/>
            <a:ext cx="4761042" cy="4019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0536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 anchor="ctr"/>
          <a:lstStyle/>
          <a:p>
            <a:pPr eaLnBrk="1" hangingPunct="1"/>
            <a:r>
              <a:rPr lang="en-US" altLang="zh-CN" sz="2800">
                <a:effectLst>
                  <a:outerShdw blurRad="38100" dist="38100" dir="2700000" algn="tl">
                    <a:srgbClr val="C0C0C0"/>
                  </a:outerShdw>
                </a:effectLst>
              </a:rPr>
              <a:t>Smart Phone = PDA + Cell Phone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9750" y="1413668"/>
            <a:ext cx="7886700" cy="4351338"/>
          </a:xfrm>
        </p:spPr>
        <p:txBody>
          <a:bodyPr/>
          <a:lstStyle/>
          <a:p>
            <a:pPr eaLnBrk="1" hangingPunct="1"/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In recent years, many manufacturers have begun to blur the line between the PDA and the cell phone.</a:t>
            </a:r>
          </a:p>
          <a:p>
            <a:pPr eaLnBrk="1" hangingPunct="1"/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A new device has been introduced to the market</a:t>
            </a: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……</a:t>
            </a: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.. The SMART PHONE</a:t>
            </a:r>
          </a:p>
        </p:txBody>
      </p:sp>
      <p:sp>
        <p:nvSpPr>
          <p:cNvPr id="84997" name="Rectangle 5"/>
          <p:cNvSpPr>
            <a:spLocks noChangeArrowheads="1"/>
          </p:cNvSpPr>
          <p:nvPr/>
        </p:nvSpPr>
        <p:spPr bwMode="auto">
          <a:xfrm>
            <a:off x="3663950" y="401161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marL="342900" indent="-34290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l" eaLnBrk="1" hangingPunct="1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3200" b="1">
                <a:effectLst>
                  <a:outerShdw blurRad="38100" dist="38100" dir="2700000" algn="tl">
                    <a:srgbClr val="C0C0C0"/>
                  </a:outerShdw>
                </a:effectLst>
                <a:latin typeface="Garamond" panose="02020404030301010803" pitchFamily="18" charset="0"/>
                <a:ea typeface="SimSun" panose="02010600030101010101" pitchFamily="2" charset="-122"/>
              </a:rPr>
              <a:t>=</a:t>
            </a:r>
          </a:p>
        </p:txBody>
      </p:sp>
      <p:pic>
        <p:nvPicPr>
          <p:cNvPr id="92166" name="Picture 9" descr="http://www.filebuzz.com/software_screenshot/full/33443-sms_i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3249613"/>
            <a:ext cx="922338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002" name="Rectangle 10"/>
          <p:cNvSpPr>
            <a:spLocks noChangeArrowheads="1"/>
          </p:cNvSpPr>
          <p:nvPr/>
        </p:nvSpPr>
        <p:spPr bwMode="auto">
          <a:xfrm>
            <a:off x="6102350" y="401161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marL="342900" indent="-34290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l" eaLnBrk="1" hangingPunct="1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3200" b="1">
                <a:effectLst>
                  <a:outerShdw blurRad="38100" dist="38100" dir="2700000" algn="tl">
                    <a:srgbClr val="C0C0C0"/>
                  </a:outerShdw>
                </a:effectLst>
                <a:latin typeface="Garamond" panose="02020404030301010803" pitchFamily="18" charset="0"/>
                <a:ea typeface="SimSun" panose="02010600030101010101" pitchFamily="2" charset="-122"/>
              </a:rPr>
              <a:t>+</a:t>
            </a:r>
          </a:p>
        </p:txBody>
      </p:sp>
      <p:pic>
        <p:nvPicPr>
          <p:cNvPr id="92168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950" y="3325813"/>
            <a:ext cx="1439863" cy="227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2170" name="Group 10"/>
          <p:cNvGrpSpPr>
            <a:grpSpLocks/>
          </p:cNvGrpSpPr>
          <p:nvPr/>
        </p:nvGrpSpPr>
        <p:grpSpPr bwMode="auto">
          <a:xfrm>
            <a:off x="76200" y="3678237"/>
            <a:ext cx="3667125" cy="2781300"/>
            <a:chOff x="48" y="2268"/>
            <a:chExt cx="2310" cy="1752"/>
          </a:xfrm>
        </p:grpSpPr>
        <p:pic>
          <p:nvPicPr>
            <p:cNvPr id="92164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2268"/>
              <a:ext cx="1638" cy="17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169" name="Rectangle 9"/>
            <p:cNvSpPr>
              <a:spLocks noChangeArrowheads="1"/>
            </p:cNvSpPr>
            <p:nvPr/>
          </p:nvSpPr>
          <p:spPr bwMode="gray">
            <a:xfrm>
              <a:off x="1292" y="3317"/>
              <a:ext cx="1066" cy="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pic>
        <p:nvPicPr>
          <p:cNvPr id="92174" name="Picture 14" descr="samsung-sch-m48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229" y="2736034"/>
            <a:ext cx="820738" cy="136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5" name="Picture 15" descr="1_01_Page(864)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356" y="5691981"/>
            <a:ext cx="1260475" cy="99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6" name="Picture 16" descr="product-hero-iphone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206" y="2739231"/>
            <a:ext cx="777875" cy="136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3475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/>
              <a:t>안드로이드 개발 환경 구축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/>
              <a:t>[4/15]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Next </a:t>
            </a:r>
            <a:r>
              <a:rPr lang="ko-KR" altLang="en-US" sz="1800" b="1" dirty="0"/>
              <a:t>버튼 및 </a:t>
            </a:r>
            <a:r>
              <a:rPr lang="en-US" altLang="ko-KR" sz="1800" b="1" dirty="0"/>
              <a:t>Finish </a:t>
            </a:r>
            <a:r>
              <a:rPr lang="ko-KR" altLang="en-US" sz="1800" b="1" dirty="0"/>
              <a:t>버튼 클릭</a:t>
            </a:r>
            <a:endParaRPr lang="en-US" altLang="ko-KR" sz="18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190" y="2410450"/>
            <a:ext cx="3027132" cy="19928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692333"/>
            <a:ext cx="3035802" cy="19985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8218" y="4695187"/>
            <a:ext cx="3027132" cy="1992862"/>
          </a:xfrm>
          <a:prstGeom prst="rect">
            <a:avLst/>
          </a:prstGeom>
        </p:spPr>
      </p:pic>
      <p:cxnSp>
        <p:nvCxnSpPr>
          <p:cNvPr id="8" name="직선 화살표 연결선 7"/>
          <p:cNvCxnSpPr>
            <a:stCxn id="2" idx="1"/>
            <a:endCxn id="4" idx="0"/>
          </p:cNvCxnSpPr>
          <p:nvPr/>
        </p:nvCxnSpPr>
        <p:spPr>
          <a:xfrm flipH="1">
            <a:off x="2146551" y="3406881"/>
            <a:ext cx="982639" cy="12854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4" idx="3"/>
            <a:endCxn id="5" idx="1"/>
          </p:cNvCxnSpPr>
          <p:nvPr/>
        </p:nvCxnSpPr>
        <p:spPr>
          <a:xfrm>
            <a:off x="3664452" y="5691618"/>
            <a:ext cx="182376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525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/>
              <a:t>안드로이드 개발 환경 구축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/>
              <a:t>[5/15]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방화벽 알림 창이 뜰 경우 액세스 허용 클릭</a:t>
            </a:r>
            <a:r>
              <a:rPr lang="en-US" altLang="ko-KR" sz="1800" b="1" dirty="0"/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175" y="2657558"/>
            <a:ext cx="60960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358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/>
              <a:t>안드로이드 개발 환경 구축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/>
              <a:t>[6/15]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Show Tips on Startup </a:t>
            </a:r>
            <a:r>
              <a:rPr lang="ko-KR" altLang="en-US" sz="1800" b="1" dirty="0"/>
              <a:t>해제 후 </a:t>
            </a:r>
            <a:r>
              <a:rPr lang="en-US" altLang="ko-KR" sz="1800" b="1" dirty="0"/>
              <a:t>Close </a:t>
            </a:r>
            <a:r>
              <a:rPr lang="ko-KR" altLang="en-US" sz="1800" b="1" dirty="0"/>
              <a:t>클릭</a:t>
            </a:r>
            <a:r>
              <a:rPr lang="en-US" altLang="ko-KR" sz="1800" b="1" dirty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520" y="3102436"/>
            <a:ext cx="3705310" cy="240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1053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/>
              <a:t>안드로이드 개발 환경 구축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/>
              <a:t>[7/15]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상단의 </a:t>
            </a:r>
            <a:r>
              <a:rPr lang="en-US" altLang="ko-KR" sz="1800" b="1" dirty="0"/>
              <a:t>AVD Manager </a:t>
            </a:r>
            <a:r>
              <a:rPr lang="ko-KR" altLang="en-US" sz="1800" b="1" dirty="0"/>
              <a:t>아이콘 클릭</a:t>
            </a:r>
            <a:endParaRPr lang="en-US" altLang="ko-KR" sz="18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798" y="2749946"/>
            <a:ext cx="7436404" cy="326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9355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/>
              <a:t>안드로이드 개발 환경 구축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/>
              <a:t>[8/15]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Create Virtual Device </a:t>
            </a:r>
            <a:r>
              <a:rPr lang="ko-KR" altLang="en-US" sz="1800" b="1" dirty="0"/>
              <a:t>클릭</a:t>
            </a:r>
            <a:endParaRPr lang="en-US" altLang="ko-KR" sz="18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2536825"/>
            <a:ext cx="592455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9250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/>
              <a:t>안드로이드 개발 환경 구축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/>
              <a:t>[9/15]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Nexus 5X </a:t>
            </a:r>
            <a:r>
              <a:rPr lang="ko-KR" altLang="en-US" sz="1800" b="1" dirty="0"/>
              <a:t>클릭 후 </a:t>
            </a:r>
            <a:r>
              <a:rPr lang="en-US" altLang="ko-KR" sz="1800" b="1" dirty="0"/>
              <a:t>Next </a:t>
            </a:r>
            <a:r>
              <a:rPr lang="ko-KR" altLang="en-US" sz="1800" b="1" dirty="0"/>
              <a:t>버튼 클릭</a:t>
            </a:r>
            <a:endParaRPr lang="en-US" altLang="ko-KR" sz="18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577" y="2514600"/>
            <a:ext cx="5039196" cy="396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819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/>
              <a:t>안드로이드 개발 환경 구축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/>
              <a:t>[10/15]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상단의 </a:t>
            </a:r>
            <a:r>
              <a:rPr lang="en-US" altLang="ko-KR" sz="1800" b="1" dirty="0"/>
              <a:t>x86 Images </a:t>
            </a:r>
            <a:r>
              <a:rPr lang="ko-KR" altLang="en-US" sz="1800" b="1" dirty="0"/>
              <a:t>탭 클릭 후 </a:t>
            </a:r>
            <a:r>
              <a:rPr lang="en-US" altLang="ko-KR" sz="1800" b="1" dirty="0"/>
              <a:t>Oreo x86 (Google APIs) </a:t>
            </a:r>
            <a:r>
              <a:rPr lang="ko-KR" altLang="en-US" sz="1800" b="1" dirty="0"/>
              <a:t>클릭</a:t>
            </a:r>
            <a:r>
              <a:rPr lang="en-US" altLang="ko-KR" sz="1800" b="1" dirty="0"/>
              <a:t> 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1"/>
          <a:stretch/>
        </p:blipFill>
        <p:spPr bwMode="auto">
          <a:xfrm>
            <a:off x="1825626" y="2753360"/>
            <a:ext cx="5276214" cy="3749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845946" y="5028277"/>
            <a:ext cx="3152774" cy="1847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0748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/>
              <a:t>안드로이드 개발 환경 구축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/>
              <a:t>[11/15]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800" b="1" dirty="0"/>
              <a:t>다운로드완료 </a:t>
            </a:r>
            <a:endParaRPr lang="en-US" altLang="ko-KR" sz="1800" b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683" y="2475350"/>
            <a:ext cx="4868926" cy="4186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30539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/>
              <a:t>안드로이드 개발 환경 구축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/>
              <a:t>[12/15]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다운로드가 완료되면 </a:t>
            </a:r>
            <a:r>
              <a:rPr lang="en-US" altLang="ko-KR" sz="1800" b="1" dirty="0"/>
              <a:t>Next</a:t>
            </a:r>
            <a:r>
              <a:rPr lang="ko-KR" altLang="en-US" sz="1800" b="1" dirty="0"/>
              <a:t>가 보여짐</a:t>
            </a:r>
            <a:endParaRPr lang="en-US" altLang="ko-KR" sz="1800" b="1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1"/>
          <a:stretch/>
        </p:blipFill>
        <p:spPr bwMode="auto">
          <a:xfrm>
            <a:off x="1825626" y="2688043"/>
            <a:ext cx="5276214" cy="3749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082128" y="6221669"/>
            <a:ext cx="468640" cy="1847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6840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/>
              <a:t>안드로이드 개발 환경 구축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/>
              <a:t>[13/15]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/>
              <a:t>Nexus 5x</a:t>
            </a:r>
            <a:r>
              <a:rPr lang="ko-KR" altLang="en-US" sz="1800" dirty="0"/>
              <a:t>의 기본 </a:t>
            </a:r>
            <a:r>
              <a:rPr lang="en-US" altLang="ko-KR" sz="1800" dirty="0"/>
              <a:t>RAM </a:t>
            </a:r>
            <a:r>
              <a:rPr lang="ko-KR" altLang="en-US" sz="1800" dirty="0"/>
              <a:t>은 </a:t>
            </a:r>
            <a:r>
              <a:rPr lang="en-US" altLang="ko-KR" sz="1800" dirty="0"/>
              <a:t>4GB</a:t>
            </a:r>
            <a:r>
              <a:rPr lang="ko-KR" altLang="en-US" sz="1800" dirty="0"/>
              <a:t>이다</a:t>
            </a:r>
            <a:r>
              <a:rPr lang="en-US" altLang="ko-KR" sz="1800" dirty="0"/>
              <a:t>.</a:t>
            </a:r>
          </a:p>
          <a:p>
            <a:r>
              <a:rPr lang="en-US" altLang="ko-KR" sz="1800" dirty="0"/>
              <a:t> </a:t>
            </a:r>
            <a:r>
              <a:rPr lang="ko-KR" altLang="en-US" sz="1800" dirty="0"/>
              <a:t>본인의 컴퓨터 사양이 </a:t>
            </a:r>
            <a:r>
              <a:rPr lang="ko-KR" altLang="en-US" sz="1800" dirty="0" err="1"/>
              <a:t>낮을경우</a:t>
            </a:r>
            <a:r>
              <a:rPr lang="ko-KR" altLang="en-US" sz="1800" dirty="0"/>
              <a:t> 다음 과정을 실행한다</a:t>
            </a:r>
            <a:r>
              <a:rPr lang="en-US" altLang="ko-KR" sz="1800" dirty="0"/>
              <a:t>.</a:t>
            </a:r>
          </a:p>
          <a:p>
            <a:r>
              <a:rPr lang="en-US" altLang="ko-KR" sz="1800" dirty="0"/>
              <a:t> </a:t>
            </a:r>
            <a:r>
              <a:rPr lang="ko-KR" altLang="en-US" sz="1800" dirty="0"/>
              <a:t>하단의 </a:t>
            </a:r>
            <a:r>
              <a:rPr lang="en-US" altLang="ko-KR" sz="1800" dirty="0"/>
              <a:t>Show Advanced Settings </a:t>
            </a:r>
            <a:r>
              <a:rPr lang="ko-KR" altLang="en-US" sz="1800" dirty="0"/>
              <a:t>클릭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653" y="2938214"/>
            <a:ext cx="4882308" cy="3677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136242" y="5904427"/>
            <a:ext cx="1004571" cy="1847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82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스마트폰 역사</a:t>
            </a:r>
          </a:p>
        </p:txBody>
      </p:sp>
      <p:sp>
        <p:nvSpPr>
          <p:cNvPr id="15363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4060482" cy="5121790"/>
          </a:xfrm>
        </p:spPr>
        <p:txBody>
          <a:bodyPr>
            <a:normAutofit/>
          </a:bodyPr>
          <a:lstStyle/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1992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년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IBM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사의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사이먼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최초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1996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년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노키아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9000</a:t>
            </a: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2002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년 마이크로소프트 포켓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PC</a:t>
            </a: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2007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년 아이폰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2008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년 안드로이드 폰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2010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년 윈도폰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869" y="4522573"/>
            <a:ext cx="3078926" cy="211366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22" y="2279479"/>
            <a:ext cx="2619142" cy="224309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495" y="124597"/>
            <a:ext cx="2453975" cy="25691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/>
              <a:t>안드로이드 개발 환경 구축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/>
              <a:t>[14/15]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스크롤을 내려 </a:t>
            </a:r>
            <a:r>
              <a:rPr lang="en-US" altLang="ko-KR" dirty="0"/>
              <a:t>RAM </a:t>
            </a:r>
            <a:r>
              <a:rPr lang="ko-KR" altLang="en-US" dirty="0"/>
              <a:t>부분을 </a:t>
            </a:r>
            <a:r>
              <a:rPr lang="en-US" altLang="ko-KR" dirty="0"/>
              <a:t>2048</a:t>
            </a:r>
            <a:r>
              <a:rPr lang="ko-KR" altLang="en-US" dirty="0"/>
              <a:t>로 수정 후 </a:t>
            </a:r>
            <a:r>
              <a:rPr lang="en-US" altLang="ko-KR" dirty="0"/>
              <a:t>Finish </a:t>
            </a:r>
            <a:r>
              <a:rPr lang="ko-KR" altLang="en-US" dirty="0"/>
              <a:t>클릭</a:t>
            </a:r>
            <a:endParaRPr lang="en-US" altLang="ko-KR" dirty="0"/>
          </a:p>
          <a:p>
            <a:r>
              <a:rPr lang="ko-KR" altLang="en-US" dirty="0"/>
              <a:t> 본인의 컴퓨터 사양이 </a:t>
            </a:r>
            <a:r>
              <a:rPr lang="ko-KR" altLang="en-US" dirty="0" err="1"/>
              <a:t>높을경우</a:t>
            </a:r>
            <a:r>
              <a:rPr lang="ko-KR" altLang="en-US" dirty="0"/>
              <a:t> 수정하지 않아도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285" y="2800350"/>
            <a:ext cx="4985330" cy="392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65876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/>
              <a:t>안드로이드 개발 환경 구축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/>
              <a:t>[15/15]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완성된 </a:t>
            </a:r>
            <a:r>
              <a:rPr lang="en-US" altLang="ko-KR" sz="1800" b="1" dirty="0"/>
              <a:t>AVD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98" y="2444619"/>
            <a:ext cx="7778452" cy="4313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79673" y="3385244"/>
            <a:ext cx="7767172" cy="203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758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/>
              <a:t>안드로이드 개발 환경 구축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/>
              <a:t>[4/12]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484820"/>
            <a:ext cx="821055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5362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/>
              <a:t>안드로이드 개발 환경 구축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br>
              <a:rPr lang="en-US" altLang="ko-KR" b="1" dirty="0"/>
            </a:br>
            <a:r>
              <a:rPr lang="en-US" altLang="ko-KR" sz="2400" dirty="0"/>
              <a:t>AVD </a:t>
            </a:r>
            <a:r>
              <a:rPr lang="ko-KR" altLang="en-US" sz="2400" dirty="0"/>
              <a:t>생성시 오류</a:t>
            </a:r>
            <a:r>
              <a:rPr lang="en-US" altLang="ko-KR" sz="2400" dirty="0"/>
              <a:t>[1/2]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&lt; Err Case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&gt; </a:t>
            </a:r>
            <a:r>
              <a:rPr lang="en-US" altLang="ko-KR" sz="1800" b="1" dirty="0">
                <a:sym typeface="Wingdings" pitchFamily="2" charset="2"/>
              </a:rPr>
              <a:t> VT-x is disabled in BIOS</a:t>
            </a:r>
            <a:endParaRPr lang="en-US" altLang="ko-KR" sz="1800" b="1" dirty="0"/>
          </a:p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BIOS </a:t>
            </a:r>
            <a:r>
              <a:rPr lang="ko-KR" altLang="en-US" sz="1800" b="1" dirty="0"/>
              <a:t>설정이 </a:t>
            </a:r>
            <a:r>
              <a:rPr lang="ko-KR" altLang="en-US" sz="1800" b="1" dirty="0" err="1"/>
              <a:t>필요한상태</a:t>
            </a:r>
            <a:endParaRPr lang="en-US" altLang="ko-KR" sz="18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718" y="2929128"/>
            <a:ext cx="3658282" cy="302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45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/>
              <a:t>안드로이드 개발 환경 구축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br>
              <a:rPr lang="en-US" altLang="ko-KR" b="1" dirty="0"/>
            </a:br>
            <a:r>
              <a:rPr lang="en-US" altLang="ko-KR" sz="2400" dirty="0"/>
              <a:t>AVD </a:t>
            </a:r>
            <a:r>
              <a:rPr lang="ko-KR" altLang="en-US" sz="2400" dirty="0"/>
              <a:t>생성시 오류</a:t>
            </a:r>
            <a:r>
              <a:rPr lang="en-US" altLang="ko-KR" sz="2400" dirty="0"/>
              <a:t>[2/2]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이럴 때는 </a:t>
            </a:r>
            <a:r>
              <a:rPr lang="en-US" altLang="ko-KR" sz="1800" b="1" dirty="0"/>
              <a:t>BIOS</a:t>
            </a:r>
            <a:r>
              <a:rPr lang="ko-KR" altLang="en-US" sz="1800" b="1" dirty="0"/>
              <a:t>에 들어가 </a:t>
            </a:r>
            <a:r>
              <a:rPr lang="en-US" altLang="ko-KR" sz="1800" b="1" dirty="0"/>
              <a:t>Virtual Technology</a:t>
            </a:r>
            <a:r>
              <a:rPr lang="ko-KR" altLang="en-US" sz="1800" b="1" dirty="0"/>
              <a:t>를</a:t>
            </a:r>
            <a:r>
              <a:rPr lang="en-US" altLang="ko-KR" sz="1800" b="1" dirty="0"/>
              <a:t> Enabled </a:t>
            </a:r>
            <a:r>
              <a:rPr lang="ko-KR" altLang="en-US" sz="1800" b="1" dirty="0"/>
              <a:t>시켜주어야 한다</a:t>
            </a:r>
            <a:r>
              <a:rPr lang="en-US" altLang="ko-KR" sz="1800" b="1" dirty="0"/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12" y="3231832"/>
            <a:ext cx="3920490" cy="29403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890" y="3231832"/>
            <a:ext cx="3920491" cy="2940368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>
            <a:off x="4434840" y="4702016"/>
            <a:ext cx="297180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2460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/>
              <a:t>안드로이드 개발 환경 구축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정상적으로 완성되면 왼쪽그림의 재생버튼을 눌러 </a:t>
            </a:r>
            <a:r>
              <a:rPr lang="en-US" altLang="ko-KR" sz="1800" b="1" dirty="0"/>
              <a:t>AVD</a:t>
            </a:r>
            <a:r>
              <a:rPr lang="ko-KR" altLang="en-US" sz="1800" b="1" dirty="0"/>
              <a:t>를 실행한다</a:t>
            </a:r>
            <a:r>
              <a:rPr lang="en-US" altLang="ko-KR" sz="1800" b="1" dirty="0"/>
              <a:t>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59" y="2743200"/>
            <a:ext cx="4343098" cy="3384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338" y="2673939"/>
            <a:ext cx="1919525" cy="3453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458158" y="6241144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/>
              <a:t>부팅완료화면</a:t>
            </a:r>
          </a:p>
        </p:txBody>
      </p:sp>
    </p:spTree>
    <p:extLst>
      <p:ext uri="{BB962C8B-B14F-4D97-AF65-F5344CB8AC3E}">
        <p14:creationId xmlns:p14="http://schemas.microsoft.com/office/powerpoint/2010/main" val="19815166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/>
              <a:t>안드로이드 개발 환경 구축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ko-KR" altLang="en-US" sz="2000" b="1" dirty="0"/>
              <a:t>언어설정 </a:t>
            </a:r>
            <a:r>
              <a:rPr lang="en-US" altLang="ko-KR" sz="2400" dirty="0"/>
              <a:t>[1/3]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AVD </a:t>
            </a:r>
            <a:r>
              <a:rPr lang="ko-KR" altLang="en-US" sz="1800" b="1" dirty="0"/>
              <a:t>실행 후</a:t>
            </a:r>
            <a:r>
              <a:rPr lang="en-US" altLang="ko-KR" sz="1800" b="1" dirty="0"/>
              <a:t> ‘Settings’</a:t>
            </a:r>
            <a:r>
              <a:rPr lang="ko-KR" altLang="en-US" sz="1800" b="1" dirty="0"/>
              <a:t>에서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언어를 한국어로 설정</a:t>
            </a:r>
            <a:endParaRPr lang="en-US" altLang="ko-KR" sz="1800" b="1" dirty="0"/>
          </a:p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하지만 한국어 설정 시 에뮬레이터 내 한글이 깨지는 경우가 많다</a:t>
            </a:r>
            <a:r>
              <a:rPr lang="en-US" altLang="ko-KR" sz="1800" b="1" dirty="0"/>
              <a:t>. (</a:t>
            </a:r>
            <a:r>
              <a:rPr lang="ko-KR" altLang="en-US" sz="1800" b="1" dirty="0"/>
              <a:t>영문추천</a:t>
            </a:r>
            <a:r>
              <a:rPr lang="en-US" altLang="ko-KR" sz="1800" b="1" dirty="0"/>
              <a:t>)</a:t>
            </a:r>
          </a:p>
        </p:txBody>
      </p:sp>
      <p:cxnSp>
        <p:nvCxnSpPr>
          <p:cNvPr id="8" name="직선 화살표 연결선 7"/>
          <p:cNvCxnSpPr/>
          <p:nvPr/>
        </p:nvCxnSpPr>
        <p:spPr bwMode="auto">
          <a:xfrm>
            <a:off x="4210050" y="4653534"/>
            <a:ext cx="571500" cy="114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627" y="3040967"/>
            <a:ext cx="2166937" cy="3599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584" y="3040966"/>
            <a:ext cx="2146299" cy="3575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49201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/>
              <a:t>안드로이드 개발 환경 구축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ko-KR" altLang="en-US" sz="2000" b="1" dirty="0"/>
              <a:t>언어설정 </a:t>
            </a:r>
            <a:r>
              <a:rPr lang="en-US" altLang="ko-KR" sz="2400" dirty="0"/>
              <a:t>[2/3]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AVD </a:t>
            </a:r>
            <a:r>
              <a:rPr lang="ko-KR" altLang="en-US" sz="1800" b="1" dirty="0"/>
              <a:t>실행 후</a:t>
            </a:r>
            <a:r>
              <a:rPr lang="en-US" altLang="ko-KR" sz="1800" b="1" dirty="0"/>
              <a:t> ‘Settings’</a:t>
            </a:r>
            <a:r>
              <a:rPr lang="ko-KR" altLang="en-US" sz="1800" b="1" dirty="0"/>
              <a:t>에서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언어를 한국어로 설정</a:t>
            </a:r>
            <a:endParaRPr lang="en-US" altLang="ko-KR" sz="1800" b="1" dirty="0"/>
          </a:p>
        </p:txBody>
      </p:sp>
      <p:cxnSp>
        <p:nvCxnSpPr>
          <p:cNvPr id="8" name="직선 화살표 연결선 7"/>
          <p:cNvCxnSpPr/>
          <p:nvPr/>
        </p:nvCxnSpPr>
        <p:spPr bwMode="auto">
          <a:xfrm>
            <a:off x="4210050" y="4377309"/>
            <a:ext cx="571500" cy="114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27" y="3269937"/>
            <a:ext cx="3721094" cy="1853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0" y="3372293"/>
            <a:ext cx="3694793" cy="1751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94550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/>
              <a:t>안드로이드 개발 환경 구축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ko-KR" altLang="en-US" sz="2000" b="1" dirty="0"/>
              <a:t>언어설정 </a:t>
            </a:r>
            <a:r>
              <a:rPr lang="en-US" altLang="ko-KR" sz="2400" dirty="0"/>
              <a:t>[3/3]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[</a:t>
            </a:r>
            <a:r>
              <a:rPr lang="ko-KR" altLang="en-US" sz="1800" b="1" dirty="0"/>
              <a:t>맞춤법 검사기</a:t>
            </a:r>
            <a:r>
              <a:rPr lang="en-US" altLang="ko-KR" sz="1800" b="1" dirty="0"/>
              <a:t>]</a:t>
            </a:r>
            <a:r>
              <a:rPr lang="ko-KR" altLang="en-US" sz="1800" b="1" dirty="0"/>
              <a:t>를 클릭한 뒤 ‘사용’의 오른쪽을 클릭해서 ‘사용 안 함’으로 변경</a:t>
            </a:r>
            <a:endParaRPr lang="en-US" altLang="ko-KR" sz="18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720" y="2667065"/>
            <a:ext cx="4127500" cy="373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474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D826A-BDE2-42E8-A828-8707123AF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자주 발생하는 빌드 에러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4B5D3D-4AE3-4E04-887F-1E59A2E69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29" y="1604463"/>
            <a:ext cx="7635821" cy="3649073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347BC1FF-1E61-4845-8846-8A8673583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410" y="5762919"/>
            <a:ext cx="6737742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Gradle.properties</a:t>
            </a:r>
            <a:r>
              <a:rPr kumimoji="0" lang="en-US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에 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android.enableAapt2=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false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추가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509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스마트폰 </a:t>
            </a:r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운영체제 점유율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3E940D2-F8FE-4D10-8C37-023730EED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62" y="1286752"/>
            <a:ext cx="7819048" cy="5000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6765E3-7B77-41F3-97A6-A3B90558C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안드로이드의 역사</a:t>
            </a:r>
          </a:p>
        </p:txBody>
      </p:sp>
      <p:pic>
        <p:nvPicPr>
          <p:cNvPr id="1026" name="Picture 2" descr="android version historyì ëí ì´ë¯¸ì§ ê²ìê²°ê³¼">
            <a:extLst>
              <a:ext uri="{FF2B5EF4-FFF2-40B4-BE49-F238E27FC236}">
                <a16:creationId xmlns:a16="http://schemas.microsoft.com/office/drawing/2014/main" id="{F637ACB1-B582-49C6-850C-28D819A3F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11" y="1620947"/>
            <a:ext cx="8537217" cy="480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740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안드로이드의 주요 기능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56282" y="1489074"/>
            <a:ext cx="8963025" cy="5035293"/>
          </a:xfrm>
        </p:spPr>
        <p:txBody>
          <a:bodyPr>
            <a:normAutofit/>
          </a:bodyPr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안드로이드의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주요 기능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애플리케이션 프레임워크가 제공하는 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API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를 사용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1168400" lvl="3" indent="-285750">
              <a:buFont typeface="Wingdings" panose="05000000000000000000" pitchFamily="2" charset="2"/>
              <a:buChar char="à"/>
            </a:pP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코드를 재사용하여 효율적이고 빠른 애플리케이션 개발 가능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1168400" lvl="3" indent="-285750">
              <a:buFont typeface="Wingdings" panose="05000000000000000000" pitchFamily="2" charset="2"/>
              <a:buChar char="à"/>
            </a:pP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800" b="1" dirty="0" err="1">
                <a:latin typeface="맑은 고딕" pitchFamily="50" charset="-127"/>
                <a:ea typeface="맑은 고딕" pitchFamily="50" charset="-127"/>
              </a:rPr>
              <a:t>모바일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 기기에 최적화된 </a:t>
            </a:r>
            <a:r>
              <a:rPr lang="ko-KR" altLang="en-US" sz="1800" b="1" dirty="0" err="1">
                <a:latin typeface="맑은 고딕" pitchFamily="50" charset="-127"/>
                <a:ea typeface="맑은 고딕" pitchFamily="50" charset="-127"/>
              </a:rPr>
              <a:t>달빅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800" b="1" dirty="0" err="1">
                <a:latin typeface="맑은 고딕" pitchFamily="50" charset="-127"/>
                <a:ea typeface="맑은 고딕" pitchFamily="50" charset="-127"/>
              </a:rPr>
              <a:t>Dalvik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또는 아트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(ART: Android Run Time) </a:t>
            </a: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2D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그래픽 및 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차원 그래픽을 최적화하여 표현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800" b="1" dirty="0" err="1">
                <a:latin typeface="맑은 고딕" pitchFamily="50" charset="-127"/>
                <a:ea typeface="맑은 고딕" pitchFamily="50" charset="-127"/>
              </a:rPr>
              <a:t>모바일용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 데이터베이스인 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SQLite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를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제공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각종 오디오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비디오 및 이미지 형식을 지원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각종 하드웨어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b="1" dirty="0" err="1"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카메라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나침반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800" b="1" dirty="0" err="1">
                <a:latin typeface="맑은 고딕" pitchFamily="50" charset="-127"/>
                <a:ea typeface="맑은 고딕" pitchFamily="50" charset="-127"/>
              </a:rPr>
              <a:t>WiFi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등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지원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Android Studio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를 통해 강력하고 빠른 개발환경 제공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6352</TotalTime>
  <Words>1979</Words>
  <Application>Microsoft Office PowerPoint</Application>
  <PresentationFormat>화면 슬라이드 쇼(4:3)</PresentationFormat>
  <Paragraphs>283</Paragraphs>
  <Slides>69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80" baseType="lpstr">
      <vt:lpstr>HY견고딕</vt:lpstr>
      <vt:lpstr>HY헤드라인M</vt:lpstr>
      <vt:lpstr>굴림체</vt:lpstr>
      <vt:lpstr>맑은 고딕</vt:lpstr>
      <vt:lpstr>Arial</vt:lpstr>
      <vt:lpstr>Berlin Sans FB Demi</vt:lpstr>
      <vt:lpstr>Cambria Math</vt:lpstr>
      <vt:lpstr>Comic Sans MS</vt:lpstr>
      <vt:lpstr>Garamond</vt:lpstr>
      <vt:lpstr>Wingdings</vt:lpstr>
      <vt:lpstr>Office 테마</vt:lpstr>
      <vt:lpstr>안드로이드 개요와   개발환경 구축</vt:lpstr>
      <vt:lpstr>교재</vt:lpstr>
      <vt:lpstr>Evolution of Cell Phones</vt:lpstr>
      <vt:lpstr>Personal Digital Assistants</vt:lpstr>
      <vt:lpstr>Smart Phone = PDA + Cell Phone</vt:lpstr>
      <vt:lpstr>스마트폰 역사</vt:lpstr>
      <vt:lpstr>스마트폰 운영체제 점유율</vt:lpstr>
      <vt:lpstr>안드로이드의 역사</vt:lpstr>
      <vt:lpstr>안드로이드의 주요 기능</vt:lpstr>
      <vt:lpstr>안드로이드의 특징</vt:lpstr>
      <vt:lpstr>안드로이드의 구조(1/3)</vt:lpstr>
      <vt:lpstr>안드로이드의 구조(2/3)</vt:lpstr>
      <vt:lpstr>안드로이드의 구조(3/3)</vt:lpstr>
      <vt:lpstr>안드로이드 앱의 실행 파일</vt:lpstr>
      <vt:lpstr>안드로이드의 앱 구성</vt:lpstr>
      <vt:lpstr>안드로이드의 앱 구성</vt:lpstr>
      <vt:lpstr>안드로이드의 앱 구성</vt:lpstr>
      <vt:lpstr>개발 운영체제</vt:lpstr>
      <vt:lpstr>안드로이드 개발 환경 ▶ 개발 환경구성(1/2)</vt:lpstr>
      <vt:lpstr>안드로이드 개발 환경 ▶ 개발 환경구성(2/2)</vt:lpstr>
      <vt:lpstr>안드로이드 개발 환경 구축 ▶ 개발환경 구축 순서</vt:lpstr>
      <vt:lpstr>안드로이드 개발 환경 구축 ▶ JDK 설치(1/6)</vt:lpstr>
      <vt:lpstr>안드로이드 개발 환경 구축 ▶ JDK 설치[2/6]</vt:lpstr>
      <vt:lpstr>안드로이드 개발 환경 구축 ▶ JDK 설치[4/6]</vt:lpstr>
      <vt:lpstr>안드로이드 개발 환경 구축 ▶ JDK 설치[5/6]</vt:lpstr>
      <vt:lpstr>안드로이드 개발 환경 구축 ▶ JDK 설치[6/6]</vt:lpstr>
      <vt:lpstr>안드로이드 개발 환경 구축 ▶ Android Studio 다운[1/3]</vt:lpstr>
      <vt:lpstr>안드로이드 개발 환경 구축 ▶ Android Studio 다운[2/3]</vt:lpstr>
      <vt:lpstr>안드로이드 개발 환경 구축 ▶ Android Studio 다운[3/3]</vt:lpstr>
      <vt:lpstr>안드로이드 개발 환경 구축 ▶ Android Studio 설치[1/4]</vt:lpstr>
      <vt:lpstr>안드로이드 개발 환경 구축 ▶ Android Studio 설치[2/4]</vt:lpstr>
      <vt:lpstr>안드로이드 개발 환경 구축 ▶ Android Studio 설치[3/4]</vt:lpstr>
      <vt:lpstr>안드로이드 개발 환경 구축 ▶ Android Studio 설치[4/4]</vt:lpstr>
      <vt:lpstr>안드로이드 개발 환경 구축 ▶ Android Studio 설정</vt:lpstr>
      <vt:lpstr>안드로이드 개발 환경 구축 ▶ Android Studio 설정[1/7]</vt:lpstr>
      <vt:lpstr>안드로이드 개발 환경 구축 ▶ Android Studio 설정[2/7]</vt:lpstr>
      <vt:lpstr>안드로이드 개발 환경 구축 ▶ Android Studio 설정[3/7]</vt:lpstr>
      <vt:lpstr>안드로이드 개발 환경 구축 ▶ Android Studio 설정[4/7]</vt:lpstr>
      <vt:lpstr>안드로이드 개발 환경 구축 ▶ Android Studio 설정[5/7]</vt:lpstr>
      <vt:lpstr>안드로이드 개발 환경 구축 ▶ Android Studio 설정[6/7]</vt:lpstr>
      <vt:lpstr>안드로이드 개발 환경 구축 ▶ Android Studio 설정[7/7]</vt:lpstr>
      <vt:lpstr>안드로이드 개발 환경 구축 ▶ SDK 업데이트[1/5]</vt:lpstr>
      <vt:lpstr>안드로이드 개발 환경 구축 ▶ SDK 업데이트[2/5]</vt:lpstr>
      <vt:lpstr>안드로이드 개발 환경 구축 ▶ SDK 업데이트[3/5]</vt:lpstr>
      <vt:lpstr>안드로이드 개발 환경 구축 ▶ SDK 업데이트[4/5]</vt:lpstr>
      <vt:lpstr>안드로이드 개발 환경 구축 ▶ SDK 업데이트[5/5]</vt:lpstr>
      <vt:lpstr>안드로이드 개발 환경 구축 ▶ AVD 생성[1/15]</vt:lpstr>
      <vt:lpstr>안드로이드 개발 환경 구축 ▶ AVD 생성[2/15]</vt:lpstr>
      <vt:lpstr>안드로이드 개발 환경 구축 ▶ AVD 생성[3/15]</vt:lpstr>
      <vt:lpstr>안드로이드 개발 환경 구축 ▶ AVD 생성[4/15]</vt:lpstr>
      <vt:lpstr>안드로이드 개발 환경 구축 ▶ AVD 생성[5/15]</vt:lpstr>
      <vt:lpstr>안드로이드 개발 환경 구축 ▶ AVD 생성[6/15]</vt:lpstr>
      <vt:lpstr>안드로이드 개발 환경 구축 ▶ AVD 생성[7/15]</vt:lpstr>
      <vt:lpstr>안드로이드 개발 환경 구축 ▶ AVD 생성[8/15]</vt:lpstr>
      <vt:lpstr>안드로이드 개발 환경 구축 ▶ AVD 생성[9/15]</vt:lpstr>
      <vt:lpstr>안드로이드 개발 환경 구축 ▶ AVD 생성[10/15]</vt:lpstr>
      <vt:lpstr>안드로이드 개발 환경 구축 ▶ AVD 생성[11/15]</vt:lpstr>
      <vt:lpstr>안드로이드 개발 환경 구축 ▶ AVD 생성[12/15]</vt:lpstr>
      <vt:lpstr>안드로이드 개발 환경 구축 ▶ AVD 생성[13/15]</vt:lpstr>
      <vt:lpstr>안드로이드 개발 환경 구축 ▶ AVD 생성[14/15]</vt:lpstr>
      <vt:lpstr>안드로이드 개발 환경 구축 ▶ AVD 생성[15/15]</vt:lpstr>
      <vt:lpstr>안드로이드 개발 환경 구축 ▶ AVD 생성[4/12]</vt:lpstr>
      <vt:lpstr>안드로이드 개발 환경 구축 ▶  AVD 생성시 오류[1/2]</vt:lpstr>
      <vt:lpstr>안드로이드 개발 환경 구축 ▶  AVD 생성시 오류[2/2]</vt:lpstr>
      <vt:lpstr>안드로이드 개발 환경 구축 ▶ AVD 생성</vt:lpstr>
      <vt:lpstr>안드로이드 개발 환경 구축 ▶ 언어설정 [1/3]</vt:lpstr>
      <vt:lpstr>안드로이드 개발 환경 구축 ▶ 언어설정 [2/3]</vt:lpstr>
      <vt:lpstr>안드로이드 개발 환경 구축 ▶ 언어설정 [3/3]</vt:lpstr>
      <vt:lpstr>자주 발생하는 빌드 에러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최성훈</cp:lastModifiedBy>
  <cp:revision>438</cp:revision>
  <dcterms:created xsi:type="dcterms:W3CDTF">2007-11-27T23:54:21Z</dcterms:created>
  <dcterms:modified xsi:type="dcterms:W3CDTF">2019-08-26T06:21:20Z</dcterms:modified>
</cp:coreProperties>
</file>